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147471913" r:id="rId6"/>
    <p:sldId id="2147471533" r:id="rId7"/>
    <p:sldId id="2147471909" r:id="rId8"/>
    <p:sldId id="2147471912" r:id="rId9"/>
    <p:sldId id="327" r:id="rId10"/>
    <p:sldId id="2147471534" r:id="rId11"/>
    <p:sldId id="265" r:id="rId12"/>
    <p:sldId id="2147471926" r:id="rId13"/>
    <p:sldId id="2147471923" r:id="rId14"/>
    <p:sldId id="2147471922" r:id="rId15"/>
    <p:sldId id="991" r:id="rId16"/>
    <p:sldId id="2147471906" r:id="rId17"/>
    <p:sldId id="2147471907" r:id="rId18"/>
    <p:sldId id="2147471927" r:id="rId19"/>
    <p:sldId id="332" r:id="rId20"/>
    <p:sldId id="2147471925" r:id="rId21"/>
    <p:sldId id="993" r:id="rId22"/>
    <p:sldId id="2147471928" r:id="rId23"/>
    <p:sldId id="2147471930" r:id="rId24"/>
    <p:sldId id="2147471929" r:id="rId25"/>
    <p:sldId id="2147471931" r:id="rId26"/>
    <p:sldId id="2147471932" r:id="rId27"/>
    <p:sldId id="258" r:id="rId28"/>
  </p:sldIdLst>
  <p:sldSz cx="12192000" cy="6858000"/>
  <p:notesSz cx="6858000" cy="9144000"/>
  <p:embeddedFontLst>
    <p:embeddedFont>
      <p:font typeface="Segoe UI" panose="020B0502040204020203" pitchFamily="34" charset="0"/>
      <p:regular r:id="rId31"/>
      <p:bold r:id="rId32"/>
      <p:italic r:id="rId33"/>
      <p:boldItalic r:id="rId34"/>
    </p:embeddedFont>
    <p:embeddedFont>
      <p:font typeface="Segoe UI Light" panose="020B0502040204020203" pitchFamily="34" charset="0"/>
      <p:regular r:id="rId35"/>
      <p:italic r:id="rId36"/>
    </p:embeddedFont>
    <p:embeddedFont>
      <p:font typeface="Segoe UI Semibold" panose="020B0702040204020203" pitchFamily="34" charset="0"/>
      <p:bold r:id="rId37"/>
      <p:boldItalic r:id="rId38"/>
    </p:embeddedFont>
    <p:embeddedFont>
      <p:font typeface="Segoe UI Semilight" panose="020B0402040204020203" pitchFamily="34" charset="0"/>
      <p:regular r:id="rId39"/>
      <p:italic r:id="rId4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0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F6F"/>
    <a:srgbClr val="CDD4E1"/>
    <a:srgbClr val="40454E"/>
    <a:srgbClr val="595959"/>
    <a:srgbClr val="2B2E36"/>
    <a:srgbClr val="F0F2F6"/>
    <a:srgbClr val="424450"/>
    <a:srgbClr val="4F5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0" autoAdjust="0"/>
    <p:restoredTop sz="83417" autoAdjust="0"/>
  </p:normalViewPr>
  <p:slideViewPr>
    <p:cSldViewPr snapToGrid="0" showGuides="1">
      <p:cViewPr varScale="1">
        <p:scale>
          <a:sx n="71" d="100"/>
          <a:sy n="71" d="100"/>
        </p:scale>
        <p:origin x="998" y="62"/>
      </p:cViewPr>
      <p:guideLst>
        <p:guide orient="horz" pos="2160"/>
        <p:guide pos="3840"/>
        <p:guide orient="horz" pos="10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4202" y="1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EF47ECA-D423-4EE7-A59C-6ABC17EC95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Segoe UI Semilight" panose="020B0402040204020203" pitchFamily="34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D3F11C0-8FCA-4D36-820E-7EE09D04A0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95EFA-1ED1-446A-8B61-AA24B8CCB3E7}" type="datetimeFigureOut">
              <a:rPr lang="ru-RU" smtClean="0">
                <a:latin typeface="Segoe UI Semilight" panose="020B0402040204020203" pitchFamily="34" charset="0"/>
              </a:rPr>
              <a:t>28.08.2025</a:t>
            </a:fld>
            <a:endParaRPr lang="ru-RU" dirty="0">
              <a:latin typeface="Segoe UI Semilight" panose="020B0402040204020203" pitchFamily="34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E25E4EC-66F9-4CE6-AFCF-B79B0D3955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Segoe UI Semilight" panose="020B0402040204020203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C24D89-D00A-477E-B465-A10C94261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0579C-8F09-46CA-9816-77D78535CCA2}" type="slidenum">
              <a:rPr lang="ru-RU" smtClean="0">
                <a:latin typeface="Segoe UI Semilight" panose="020B0402040204020203" pitchFamily="34" charset="0"/>
              </a:rPr>
              <a:t>‹#›</a:t>
            </a:fld>
            <a:endParaRPr lang="ru-RU" dirty="0">
              <a:latin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322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 Semilight" panose="020B04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 Semilight" panose="020B0402040204020203" pitchFamily="34" charset="0"/>
              </a:defRPr>
            </a:lvl1pPr>
          </a:lstStyle>
          <a:p>
            <a:fld id="{E089E2AE-A2BD-4487-84A7-47EF39A7A558}" type="datetimeFigureOut">
              <a:rPr lang="ru-RU" smtClean="0"/>
              <a:pPr/>
              <a:t>28.08.2025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 Semilight" panose="020B04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 Semilight" panose="020B0402040204020203" pitchFamily="34" charset="0"/>
              </a:defRPr>
            </a:lvl1pPr>
          </a:lstStyle>
          <a:p>
            <a:fld id="{33A45760-7651-4B54-B049-ADFDAADD8EC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6195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 Semilight" panose="020B04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 Semilight" panose="020B04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 Semilight" panose="020B04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 Semilight" panose="020B04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 Semilight" panose="020B04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dviser.ru/index.php/%D0%98%D0%A2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tadviser.ru/index.php/%D0%A1%D0%B5%D1%80%D0%B2%D0%B8%D0%BE%D0%BD%D0%B8%D0%BA%D0%B8" TargetMode="External"/><Relationship Id="rId5" Type="http://schemas.openxmlformats.org/officeDocument/2006/relationships/hyperlink" Target="https://www.tadviser.ru/index.php/%D0%9A%D0%BE%D0%BC%D0%BF%D0%B0%D0%BD%D0%B8%D1%8F:OpenStack" TargetMode="External"/><Relationship Id="rId4" Type="http://schemas.openxmlformats.org/officeDocument/2006/relationships/hyperlink" Target="https://www.tadviser.ru/index.php/%D0%A1%D1%82%D0%B0%D1%82%D1%8C%D1%8F:%D0%9F%D1%80%D0%BE%D0%B3%D1%80%D0%B0%D0%BC%D0%BC%D0%BD%D0%BE%D0%B5_%D0%BE%D0%B1%D0%B5%D1%81%D0%BF%D0%B5%D1%87%D0%B5%D0%BD%D0%B8%D0%B5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>
            <a:extLst>
              <a:ext uri="{FF2B5EF4-FFF2-40B4-BE49-F238E27FC236}">
                <a16:creationId xmlns:a16="http://schemas.microsoft.com/office/drawing/2014/main" id="{3141C3E6-3CDE-4E66-B8E7-80F5CFD494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45760-7651-4B54-B049-ADFDAADD8ECC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605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4 и 5 показать как варианты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45760-7651-4B54-B049-ADFDAADD8ECC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295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Проверить, равно ли число ядер числу </a:t>
            </a:r>
            <a:r>
              <a:rPr lang="ru-RU" dirty="0" err="1"/>
              <a:t>виртуалок</a:t>
            </a:r>
            <a:r>
              <a:rPr lang="ru-RU" dirty="0"/>
              <a:t>. И сколько железа требуется под какое число </a:t>
            </a:r>
            <a:r>
              <a:rPr lang="ru-RU" dirty="0" err="1"/>
              <a:t>виртуалок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cs typeface="Segoe UI Semilight" panose="020B0402040204020203" pitchFamily="34" charset="0"/>
              </a:rPr>
              <a:t>Ср. стоимость за лицензию и средний чек (взять для разных отраслей)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45760-7651-4B54-B049-ADFDAADD8ECC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54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GFS2 –</a:t>
            </a:r>
            <a:r>
              <a:rPr lang="ru-RU" dirty="0"/>
              <a:t> доступ нескольких узлов к единому хранилищу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ФГУП Маяк – дочка </a:t>
            </a:r>
            <a:r>
              <a:rPr lang="ru-RU" dirty="0" err="1"/>
              <a:t>Ростатома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Территория Урал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45760-7651-4B54-B049-ADFDAADD8ECC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025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Драйв Клик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45760-7651-4B54-B049-ADFDAADD8ECC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5443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GFS2 –</a:t>
            </a:r>
            <a:r>
              <a:rPr lang="ru-RU" dirty="0"/>
              <a:t> доступ нескольких узлов к единому хранилищу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ФГУП Маяк – дочка </a:t>
            </a:r>
            <a:r>
              <a:rPr lang="ru-RU" dirty="0" err="1"/>
              <a:t>Ростатома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Территория Урал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45760-7651-4B54-B049-ADFDAADD8ECC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027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Россети</a:t>
            </a:r>
            <a:r>
              <a:rPr lang="ru-RU" dirty="0"/>
              <a:t> Янтарь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45760-7651-4B54-B049-ADFDAADD8ECC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3883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Приборостроительный завод</a:t>
            </a:r>
            <a:br>
              <a:rPr lang="ru-RU" dirty="0"/>
            </a:br>
            <a:r>
              <a:rPr lang="ru-RU" dirty="0" err="1"/>
              <a:t>Росспиртпром</a:t>
            </a:r>
            <a:r>
              <a:rPr lang="ru-RU" dirty="0"/>
              <a:t> / ОМЗ / ВМЗ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45760-7651-4B54-B049-ADFDAADD8ECC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834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 defTabSz="711200">
              <a:spcBef>
                <a:spcPct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cs typeface="Segoe UI Semilight" panose="020B0402040204020203" pitchFamily="34" charset="0"/>
              </a:rPr>
              <a:t>Базовые термины</a:t>
            </a:r>
          </a:p>
          <a:p>
            <a:pPr marL="742950" lvl="2" indent="-285750" defTabSz="711200">
              <a:spcBef>
                <a:spcPct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cs typeface="Segoe UI Semilight" panose="020B0402040204020203" pitchFamily="34" charset="0"/>
              </a:rPr>
              <a:t>Виртуализация – выделение части вычислительных ресурсов серверов под изолированные программные среды (виртуальные машины - ВМ) в рамках одного/нескольких физических устройств.  </a:t>
            </a:r>
          </a:p>
          <a:p>
            <a:pPr marL="742950" lvl="2" indent="-285750" defTabSz="711200">
              <a:spcBef>
                <a:spcPct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cs typeface="Segoe UI Semilight" panose="020B0402040204020203" pitchFamily="34" charset="0"/>
              </a:rPr>
              <a:t>Гипервизор – программное средство для создания и управления ВМ. Выделяют 2 типа:</a:t>
            </a:r>
          </a:p>
          <a:p>
            <a:pPr marL="1200150" lvl="3" indent="-285750" defTabSz="711200">
              <a:spcBef>
                <a:spcPct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cs typeface="Segoe UI Semilight" panose="020B0402040204020203" pitchFamily="34" charset="0"/>
              </a:rPr>
              <a:t>1 тип (</a:t>
            </a:r>
            <a:r>
              <a:rPr lang="en-US" sz="1500" dirty="0">
                <a:cs typeface="Segoe UI Semilight" panose="020B0402040204020203" pitchFamily="34" charset="0"/>
              </a:rPr>
              <a:t>native) </a:t>
            </a:r>
            <a:r>
              <a:rPr lang="ru-RU" sz="1500" dirty="0">
                <a:cs typeface="Segoe UI Semilight" panose="020B0402040204020203" pitchFamily="34" charset="0"/>
              </a:rPr>
              <a:t>– устанавливается непосредственно на ОС и не требует ОС общего назначения </a:t>
            </a:r>
          </a:p>
          <a:p>
            <a:pPr marL="1200150" lvl="3" indent="-285750" defTabSz="711200">
              <a:spcBef>
                <a:spcPct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cs typeface="Segoe UI Semilight" panose="020B0402040204020203" pitchFamily="34" charset="0"/>
              </a:rPr>
              <a:t>2 тип (</a:t>
            </a:r>
            <a:r>
              <a:rPr lang="en-US" sz="1500" dirty="0">
                <a:cs typeface="Segoe UI Semilight" panose="020B0402040204020203" pitchFamily="34" charset="0"/>
              </a:rPr>
              <a:t>hosted)</a:t>
            </a:r>
            <a:r>
              <a:rPr lang="ru-RU" sz="1500" dirty="0">
                <a:cs typeface="Segoe UI Semilight" panose="020B0402040204020203" pitchFamily="34" charset="0"/>
              </a:rPr>
              <a:t> – устанавливается «поверх» </a:t>
            </a:r>
            <a:r>
              <a:rPr lang="ru-RU" sz="1500" dirty="0" err="1">
                <a:cs typeface="Segoe UI Semilight" panose="020B0402040204020203" pitchFamily="34" charset="0"/>
              </a:rPr>
              <a:t>хостовой</a:t>
            </a:r>
            <a:r>
              <a:rPr lang="ru-RU" sz="1500" dirty="0">
                <a:cs typeface="Segoe UI Semilight" panose="020B0402040204020203" pitchFamily="34" charset="0"/>
              </a:rPr>
              <a:t> ОС.</a:t>
            </a:r>
          </a:p>
          <a:p>
            <a:pPr marL="742950" lvl="2" indent="-285750" defTabSz="711200">
              <a:spcBef>
                <a:spcPct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cs typeface="Segoe UI Semilight" panose="020B0402040204020203" pitchFamily="34" charset="0"/>
              </a:rPr>
              <a:t>Хост – физический сервер.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45760-7651-4B54-B049-ADFDAADD8ECC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2874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err="1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AccentOS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 – облачная платформа, предоставляющая сервисы для развертывания и поддержки частных и гибридных облаков на базе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OpenStack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, управления виртуализацией рабочих мест, мониторинга, резервного копирования и другие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.</a:t>
            </a:r>
            <a:endParaRPr lang="ru-RU" sz="1200" b="0" i="0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(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спроектирована и разработана 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Тионикс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 Холдинг»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)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VK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Cloud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 — облачная платформа для бизнеса и разработки, которая входит в портфель решений VK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Tech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  <a:p>
            <a:endParaRPr lang="ru-RU" sz="1200" b="0" i="0" u="none" strike="noStrike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РУСТЭК, уникальная для российского рынка виртуальная сервисная платформа для построения частных облаков любой сложности и масштаба в короткий срок. РУСТЭК помогает заказчику управлять собственными облачными ресурсами, реализовывать различные сценарии их потребления, быстро запускать и масштабировать любые проекты в рамках частного или гибридного облака, гибко и оперативно управлять объемными и динамически меняющимися базами данных.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РУСТЭК предназначена для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  <a:hlinkClick r:id="rId3" tooltip="ИТ"/>
              </a:rPr>
              <a:t>ИТ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-служб крупных компаний, холдинговых структур, а также обособленных ИТ-сервисных подразделений, входящих в крупные холдинги. Ее могут использовать и компании-провайдеры облачных сервисов. По комплексности решаемых задач РУСТЭК не имеет аналогов на российском рынке.  В основе РУСТЭК – свободное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  <a:hlinkClick r:id="rId4" tooltip="Программное обеспечение"/>
              </a:rPr>
              <a:t>ПО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  <a:hlinkClick r:id="rId5" tooltip="OpenStack"/>
              </a:rPr>
              <a:t>OpenStack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, ряд собственных разработок «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  <a:hlinkClick r:id="rId6" tooltip="Сервионики"/>
              </a:rPr>
              <a:t>Сервионики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» и других российских производителей специализированного ПО.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err="1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Гиперконвергентная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 платформа виртуализации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</a:br>
            <a:b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Убрать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Шаркс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Нума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, ВК-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вклауд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 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акцентос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утинет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 с галочкой.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Встэк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+mn-cs"/>
              </a:rPr>
              <a:t> тоже убрать 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45760-7651-4B54-B049-ADFDAADD8ECC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6552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 ВСЕ ЭТО ОБЪЕДЕНЯЕТСЯ НАШЕЙ ЭКСПЕРТИЗОЙ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45760-7651-4B54-B049-ADFDAADD8ECC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351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>
            <a:extLst>
              <a:ext uri="{FF2B5EF4-FFF2-40B4-BE49-F238E27FC236}">
                <a16:creationId xmlns:a16="http://schemas.microsoft.com/office/drawing/2014/main" id="{54940D26-5DE5-4687-89AC-4E78497D3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подумать</a:t>
            </a:r>
          </a:p>
        </p:txBody>
      </p:sp>
    </p:spTree>
    <p:extLst>
      <p:ext uri="{BB962C8B-B14F-4D97-AF65-F5344CB8AC3E}">
        <p14:creationId xmlns:p14="http://schemas.microsoft.com/office/powerpoint/2010/main" val="2651757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552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 ВСЕ ЭТО ОБЪЕДЕНЯЕТСЯ НАШЕЙ ЭКСПЕРТИЗОЙ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45760-7651-4B54-B049-ADFDAADD8ECC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469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>
            <a:extLst>
              <a:ext uri="{FF2B5EF4-FFF2-40B4-BE49-F238E27FC236}">
                <a16:creationId xmlns:a16="http://schemas.microsoft.com/office/drawing/2014/main" id="{7D786C31-0166-48EE-9C7E-451FC8089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Уже пришли за расчетом</a:t>
            </a:r>
          </a:p>
        </p:txBody>
      </p:sp>
    </p:spTree>
    <p:extLst>
      <p:ext uri="{BB962C8B-B14F-4D97-AF65-F5344CB8AC3E}">
        <p14:creationId xmlns:p14="http://schemas.microsoft.com/office/powerpoint/2010/main" val="13909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825B60-CF43-4E07-B724-B290C8B5B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4D7DB9-1AAD-46E0-96E1-CEE76ABAD3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685" y="426114"/>
            <a:ext cx="2628001" cy="65815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8948211-7A10-4FD4-847B-02BD85F6D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686" y="1823532"/>
            <a:ext cx="7975126" cy="192175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7FC5E77F-ED2C-440D-ACF8-5F4ACF799E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685" y="3874123"/>
            <a:ext cx="7975126" cy="11300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endParaRPr lang="ru-RU" dirty="0"/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404ADF7D-C712-4F59-A1CE-9856F3CE5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8211" y="5652458"/>
            <a:ext cx="445877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61378B53-AB1F-43B8-A863-698BA5EA7A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211" y="6103651"/>
            <a:ext cx="445877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74286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F39A4-2BD5-4C0E-B828-4BE56F77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05C60B-3393-4BFC-88B9-6D6D61542E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684" y="1722044"/>
            <a:ext cx="6934237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FAB65C3-0855-4C75-A25B-299B6B380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684" y="392119"/>
            <a:ext cx="6934237" cy="118254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DE72843-E771-4E77-9F97-CC7045AEC9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97775" y="367387"/>
            <a:ext cx="4254486" cy="5619534"/>
          </a:xfrm>
          <a:prstGeom prst="roundRect">
            <a:avLst>
              <a:gd name="adj" fmla="val 6100"/>
            </a:avLst>
          </a:prstGeom>
        </p:spPr>
        <p:txBody>
          <a:bodyPr/>
          <a:lstStyle>
            <a:lvl1pPr>
              <a:defRPr sz="2000"/>
            </a:lvl1pPr>
          </a:lstStyle>
          <a:p>
            <a:r>
              <a:rPr lang="ru-RU" dirty="0"/>
              <a:t>Картинка или 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53402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BDBC0D-7E0A-49B6-B95C-71FA21BE48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7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A75F4-89D7-41AC-89A3-7A46DB677A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684212"/>
            <a:ext cx="11273971" cy="2247674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en-US" dirty="0"/>
            </a:b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B902C45-C5C6-4FAE-A553-ECD073331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D0A863-1CBF-4C93-BDB9-A45FE7F28BA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76B669-B4BB-4E07-9168-7514E3961B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391" y="6438465"/>
            <a:ext cx="3294000" cy="2030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8BA3A5-2E37-4397-8953-060B24B5EC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46578" y="6262340"/>
            <a:ext cx="1980000" cy="4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52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5AA3BD-812C-4ADF-9FA2-2CA04C8AD6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A75F4-89D7-41AC-89A3-7A46DB677A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684212"/>
            <a:ext cx="11273971" cy="2247674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en-US" dirty="0"/>
            </a:b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B902C45-C5C6-4FAE-A553-ECD073331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D0A863-1CBF-4C93-BDB9-A45FE7F28BA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6396D7-798A-40F1-9034-CD41ECF396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391" y="6438465"/>
            <a:ext cx="3294000" cy="2030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40D5EE-4015-40F7-954E-6B0F4BB401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46578" y="6262340"/>
            <a:ext cx="1980000" cy="4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25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0729C3-6198-4C2F-AA7C-6E4C27A491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A75F4-89D7-41AC-89A3-7A46DB677A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684212"/>
            <a:ext cx="11273971" cy="2247674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en-US" dirty="0"/>
            </a:br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2A6ECC05-A79E-442D-A8DD-61B8C924039A}"/>
              </a:ext>
            </a:extLst>
          </p:cNvPr>
          <p:cNvSpPr txBox="1">
            <a:spLocks/>
          </p:cNvSpPr>
          <p:nvPr userDrawn="1"/>
        </p:nvSpPr>
        <p:spPr>
          <a:xfrm>
            <a:off x="11778183" y="6419177"/>
            <a:ext cx="515542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D0A863-1CBF-4C93-BDB9-A45FE7F28BAD}" type="slidenum">
              <a:rPr 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BCD274-6DD1-42AF-A525-E5F1922DFE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391" y="6438465"/>
            <a:ext cx="3294000" cy="2030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AA5DC2-3466-4BA7-844A-349320B6F13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46578" y="6262340"/>
            <a:ext cx="1980000" cy="4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34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DAA613-2AB6-45D1-8ED3-94648A258C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665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A75F4-89D7-41AC-89A3-7A46DB677A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684212"/>
            <a:ext cx="11273971" cy="2247674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en-US" dirty="0"/>
            </a:br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2A6ECC05-A79E-442D-A8DD-61B8C924039A}"/>
              </a:ext>
            </a:extLst>
          </p:cNvPr>
          <p:cNvSpPr txBox="1">
            <a:spLocks/>
          </p:cNvSpPr>
          <p:nvPr userDrawn="1"/>
        </p:nvSpPr>
        <p:spPr>
          <a:xfrm>
            <a:off x="11778183" y="6419177"/>
            <a:ext cx="515542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D0A863-1CBF-4C93-BDB9-A45FE7F28BAD}" type="slidenum">
              <a:rPr 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11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606E58-1AE0-4C0A-A655-4D29D71F2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A75F4-89D7-41AC-89A3-7A46DB677A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684212"/>
            <a:ext cx="11273971" cy="2247674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en-US" dirty="0"/>
            </a:br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2A6ECC05-A79E-442D-A8DD-61B8C924039A}"/>
              </a:ext>
            </a:extLst>
          </p:cNvPr>
          <p:cNvSpPr txBox="1">
            <a:spLocks/>
          </p:cNvSpPr>
          <p:nvPr userDrawn="1"/>
        </p:nvSpPr>
        <p:spPr>
          <a:xfrm>
            <a:off x="11778183" y="6419177"/>
            <a:ext cx="515542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D0A863-1CBF-4C93-BDB9-A45FE7F28BAD}" type="slidenum">
              <a:rPr 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4387EB-B46F-485C-91B8-8473047195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391" y="6438465"/>
            <a:ext cx="3294000" cy="2030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B40F78-3866-4C5D-9857-C013BE9767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46578" y="6262340"/>
            <a:ext cx="1980000" cy="4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01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D2B990-69E4-40B3-8267-CA9F51D5BA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A75F4-89D7-41AC-89A3-7A46DB677A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684212"/>
            <a:ext cx="11273971" cy="2247674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Q&amp;A</a:t>
            </a:r>
            <a:br>
              <a:rPr lang="en-US" dirty="0"/>
            </a:br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2A6ECC05-A79E-442D-A8DD-61B8C924039A}"/>
              </a:ext>
            </a:extLst>
          </p:cNvPr>
          <p:cNvSpPr txBox="1">
            <a:spLocks/>
          </p:cNvSpPr>
          <p:nvPr userDrawn="1"/>
        </p:nvSpPr>
        <p:spPr>
          <a:xfrm>
            <a:off x="11778183" y="6419177"/>
            <a:ext cx="515542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D0A863-1CBF-4C93-BDB9-A45FE7F28BAD}" type="slidenum">
              <a:rPr 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E9909F-5335-4BB8-80F6-EFDF9671A7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391" y="6438465"/>
            <a:ext cx="3294000" cy="2030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6263CA-81D7-4FFC-A7AE-62E268807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46578" y="6262340"/>
            <a:ext cx="1980000" cy="4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14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A5979E-C7F4-493A-B195-2F99F7DC10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A75F4-89D7-41AC-89A3-7A46DB677A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424" y="393998"/>
            <a:ext cx="5226907" cy="79859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Контакты</a:t>
            </a:r>
            <a:br>
              <a:rPr lang="en-US" dirty="0"/>
            </a:br>
            <a:endParaRPr lang="ru-RU" dirty="0"/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id="{8CEB0F6B-C8CE-4E28-9538-9850697751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1" y="1867713"/>
            <a:ext cx="5226908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2" name="Текст 14">
            <a:extLst>
              <a:ext uri="{FF2B5EF4-FFF2-40B4-BE49-F238E27FC236}">
                <a16:creationId xmlns:a16="http://schemas.microsoft.com/office/drawing/2014/main" id="{A78E8B2C-9256-4642-88FA-190511D8A5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1" y="2302145"/>
            <a:ext cx="5226908" cy="16820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Должность</a:t>
            </a:r>
          </a:p>
          <a:p>
            <a:pPr lvl="0"/>
            <a:r>
              <a:rPr lang="ru-RU" dirty="0"/>
              <a:t>Телефон</a:t>
            </a:r>
          </a:p>
          <a:p>
            <a:pPr lvl="0"/>
            <a:r>
              <a:rPr lang="en-US" dirty="0"/>
              <a:t>E-mail</a:t>
            </a:r>
          </a:p>
          <a:p>
            <a:pPr lvl="0"/>
            <a:r>
              <a:rPr lang="ru-RU" dirty="0"/>
              <a:t>Сайт</a:t>
            </a:r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ED72D30C-1F04-4B68-B117-BC9AC3B36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78183" y="6419177"/>
            <a:ext cx="515542" cy="246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D0A863-1CBF-4C93-BDB9-A45FE7F28BA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DBDECF-E0EC-4A5F-AA3D-DCF42118A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391" y="6438465"/>
            <a:ext cx="3294000" cy="2030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A574CE-1FC0-42AE-BF78-DEF423CFA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46578" y="6262340"/>
            <a:ext cx="1980000" cy="4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32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внутренний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8875" y="1426314"/>
            <a:ext cx="10828482" cy="7867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20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88875" y="2420227"/>
            <a:ext cx="10828482" cy="3529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04884"/>
            <a:ext cx="10515600" cy="756388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ru-RU" sz="36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384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нутренний слайд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0331" y="404883"/>
            <a:ext cx="10916478" cy="615535"/>
          </a:xfrm>
          <a:prstGeom prst="rect">
            <a:avLst/>
          </a:prstGeom>
        </p:spPr>
        <p:txBody>
          <a:bodyPr/>
          <a:lstStyle>
            <a:lvl1pPr>
              <a:defRPr lang="ru-RU" sz="36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2329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F39A4-2BD5-4C0E-B828-4BE56F77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9663" y="6419177"/>
            <a:ext cx="515542" cy="246221"/>
          </a:xfrm>
        </p:spPr>
        <p:txBody>
          <a:bodyPr/>
          <a:lstStyle/>
          <a:p>
            <a:fld id="{9ED0A863-1CBF-4C93-BDB9-A45FE7F28BA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E22EA13-4A3E-4536-9309-2F1593156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685" y="392119"/>
            <a:ext cx="11621353" cy="118254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111306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488875" y="1656522"/>
            <a:ext cx="11152262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1 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 уровень</a:t>
            </a:r>
            <a:endParaRPr lang="en-US" sz="1400" dirty="0"/>
          </a:p>
          <a:p>
            <a:pPr lvl="3"/>
            <a:r>
              <a:rPr lang="ru-RU" sz="1200" dirty="0"/>
              <a:t>4 уровень</a:t>
            </a:r>
            <a:endParaRPr lang="en-US" sz="12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88875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17523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_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F39A4-2BD5-4C0E-B828-4BE56F77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05C60B-3393-4BFC-88B9-6D6D61542E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685" y="1722044"/>
            <a:ext cx="11621353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FAB65C3-0855-4C75-A25B-299B6B380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685" y="392119"/>
            <a:ext cx="11621353" cy="118254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13213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EA4A-DC2F-4120-A563-87F1D49C0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392118"/>
            <a:ext cx="11621353" cy="67927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788C1F9-04D9-4666-81AD-53849F517D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F3C9BA-C93B-4A38-A90B-8C3E78D44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685" y="1221304"/>
            <a:ext cx="11621353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6024FDA-A847-41D7-AF29-3911A062C8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5684" y="1745843"/>
            <a:ext cx="11621353" cy="436703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1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 sz="11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68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блок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F39A4-2BD5-4C0E-B828-4BE56F77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id="{956BFE2A-CD4A-497D-9489-5C5E8CEBF76D}"/>
              </a:ext>
            </a:extLst>
          </p:cNvPr>
          <p:cNvSpPr/>
          <p:nvPr userDrawn="1"/>
        </p:nvSpPr>
        <p:spPr>
          <a:xfrm rot="16200000">
            <a:off x="6929922" y="975210"/>
            <a:ext cx="6237289" cy="4286866"/>
          </a:xfrm>
          <a:prstGeom prst="round2SameRect">
            <a:avLst>
              <a:gd name="adj1" fmla="val 6859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dir="10800000" algn="r" rotWithShape="0">
              <a:schemeClr val="tx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 Semilight" panose="020B0402040204020203" pitchFamily="34" charset="0"/>
            </a:endParaRPr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28794B50-A35A-4CBB-BE0A-E83CB455F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87657" y="404645"/>
            <a:ext cx="3569380" cy="54808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86EE92A-0CB5-4801-8DA3-E5E42AA0C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685" y="392119"/>
            <a:ext cx="7334485" cy="118254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</p:spTree>
    <p:extLst>
      <p:ext uri="{BB962C8B-B14F-4D97-AF65-F5344CB8AC3E}">
        <p14:creationId xmlns:p14="http://schemas.microsoft.com/office/powerpoint/2010/main" val="552175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блок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id="{BED474C5-97C1-4F8A-9A28-409CD704BC17}"/>
              </a:ext>
            </a:extLst>
          </p:cNvPr>
          <p:cNvSpPr/>
          <p:nvPr userDrawn="1"/>
        </p:nvSpPr>
        <p:spPr>
          <a:xfrm>
            <a:off x="0" y="2706914"/>
            <a:ext cx="12192000" cy="4151086"/>
          </a:xfrm>
          <a:prstGeom prst="round2SameRect">
            <a:avLst>
              <a:gd name="adj1" fmla="val 6859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dir="10800000" algn="r" rotWithShape="0">
              <a:schemeClr val="tx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 Semilight" panose="020B0402040204020203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F39A4-2BD5-4C0E-B828-4BE56F77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05C60B-3393-4BFC-88B9-6D6D61542E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685" y="1722044"/>
            <a:ext cx="11621353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40D508-0F27-4C50-A523-C5E43D6863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9428" y="6273133"/>
            <a:ext cx="2124000" cy="494767"/>
          </a:xfrm>
          <a:prstGeom prst="rect">
            <a:avLst/>
          </a:prstGeom>
        </p:spPr>
      </p:pic>
      <p:sp>
        <p:nvSpPr>
          <p:cNvPr id="10" name="Текст 5">
            <a:extLst>
              <a:ext uri="{FF2B5EF4-FFF2-40B4-BE49-F238E27FC236}">
                <a16:creationId xmlns:a16="http://schemas.microsoft.com/office/drawing/2014/main" id="{8113DB97-0610-4D6C-91FC-066B4E8815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5685" y="3228916"/>
            <a:ext cx="11621352" cy="300837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9B5C8D9-2F32-4E50-8F86-52322772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685" y="392119"/>
            <a:ext cx="11621353" cy="118254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02171F-566D-4AC8-96EF-0E073917A4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65" y="6443555"/>
            <a:ext cx="3780046" cy="19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79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788C1F9-04D9-4666-81AD-53849F517D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F3C9BA-C93B-4A38-A90B-8C3E78D44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685" y="1221304"/>
            <a:ext cx="11621353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FBA9E509-A9B8-4F0C-A47F-96F83FC0F5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35685" y="1745844"/>
            <a:ext cx="11621353" cy="4491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Контент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FC7EE06-2EBC-42C0-8BFB-ADD7549B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392119"/>
            <a:ext cx="11621353" cy="65421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263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788C1F9-04D9-4666-81AD-53849F517D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аблица 5">
            <a:extLst>
              <a:ext uri="{FF2B5EF4-FFF2-40B4-BE49-F238E27FC236}">
                <a16:creationId xmlns:a16="http://schemas.microsoft.com/office/drawing/2014/main" id="{816CF7F2-10E5-4DF5-99BA-14E5A249D8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35684" y="1745843"/>
            <a:ext cx="11621353" cy="4491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B77091C4-EB5B-42AA-95C5-EE2E3135BD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685" y="1221304"/>
            <a:ext cx="11621353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36B597F-1119-40B7-B40C-1288652F8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392119"/>
            <a:ext cx="11621353" cy="65421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639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788C1F9-04D9-4666-81AD-53849F517D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Диаграмма 6">
            <a:extLst>
              <a:ext uri="{FF2B5EF4-FFF2-40B4-BE49-F238E27FC236}">
                <a16:creationId xmlns:a16="http://schemas.microsoft.com/office/drawing/2014/main" id="{DC7AEA42-5CCF-4037-98AA-410D5E9DA5C9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235685" y="1745843"/>
            <a:ext cx="11621353" cy="4491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F5557217-3C5A-4AA2-9AD9-A3977DE61B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685" y="1221304"/>
            <a:ext cx="11621353" cy="362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D39EA97-D5F9-4932-9C58-A9D4AAB48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392119"/>
            <a:ext cx="11621353" cy="65421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5607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4379D5-52F6-4B68-902C-380525D343C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959965" y="6266458"/>
            <a:ext cx="1962000" cy="49136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359753-B841-4616-A8E7-F79114BB1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183" y="6419177"/>
            <a:ext cx="515542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9ED0A863-1CBF-4C93-BDB9-A45FE7F28BA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DDE78C-C0AA-48AB-A3C0-ECF1AD03465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22391" y="6438465"/>
            <a:ext cx="3294000" cy="20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8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54" r:id="rId2"/>
    <p:sldLayoutId id="2147483667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71" r:id="rId10"/>
    <p:sldLayoutId id="2147483668" r:id="rId11"/>
    <p:sldLayoutId id="2147483661" r:id="rId12"/>
    <p:sldLayoutId id="2147483664" r:id="rId13"/>
    <p:sldLayoutId id="2147483662" r:id="rId14"/>
    <p:sldLayoutId id="2147483670" r:id="rId15"/>
    <p:sldLayoutId id="2147483665" r:id="rId16"/>
    <p:sldLayoutId id="2147483666" r:id="rId17"/>
    <p:sldLayoutId id="2147483672" r:id="rId18"/>
    <p:sldLayoutId id="2147483673" r:id="rId19"/>
    <p:sldLayoutId id="2147483674" r:id="rId2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 userDrawn="1">
          <p15:clr>
            <a:srgbClr val="F26B43"/>
          </p15:clr>
        </p15:guide>
        <p15:guide id="2" pos="7469" userDrawn="1">
          <p15:clr>
            <a:srgbClr val="F26B43"/>
          </p15:clr>
        </p15:guide>
        <p15:guide id="3" orient="horz" pos="3929" userDrawn="1">
          <p15:clr>
            <a:srgbClr val="F26B43"/>
          </p15:clr>
        </p15:guide>
        <p15:guide id="4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34" Type="http://schemas.openxmlformats.org/officeDocument/2006/relationships/image" Target="../media/image6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60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Relationship Id="rId35" Type="http://schemas.openxmlformats.org/officeDocument/2006/relationships/image" Target="../media/image63.png"/><Relationship Id="rId8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FA5A7B4-CAE1-4691-BD28-CE7AFCFA7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Построение отказоустойчивой виртуализации на базе российских платформ </a:t>
            </a:r>
            <a:br>
              <a:rPr lang="ru-RU" dirty="0"/>
            </a:b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536F485-5F8A-409C-A271-4247B1A38D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ОТЕЧЕСТВЕННАЯ ВИРТУАЛИЗАЦИЯ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1368630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55E7B219-6D2B-4185-B467-957A1B2B74AF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5118449" y="4643894"/>
            <a:ext cx="57614" cy="7943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3BD0058A-8329-4064-9D5E-22D8A2D92F00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5118449" y="4758748"/>
            <a:ext cx="2465502" cy="679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>
            <a:extLst>
              <a:ext uri="{FF2B5EF4-FFF2-40B4-BE49-F238E27FC236}">
                <a16:creationId xmlns:a16="http://schemas.microsoft.com/office/drawing/2014/main" id="{C163EB35-9587-4799-B81C-9971E963460B}"/>
              </a:ext>
            </a:extLst>
          </p:cNvPr>
          <p:cNvCxnSpPr>
            <a:cxnSpLocks/>
          </p:cNvCxnSpPr>
          <p:nvPr/>
        </p:nvCxnSpPr>
        <p:spPr>
          <a:xfrm>
            <a:off x="7569439" y="4758748"/>
            <a:ext cx="14511" cy="749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71BEE2E6-6F7D-447C-B93B-0019752CC270}"/>
              </a:ext>
            </a:extLst>
          </p:cNvPr>
          <p:cNvCxnSpPr>
            <a:cxnSpLocks/>
          </p:cNvCxnSpPr>
          <p:nvPr/>
        </p:nvCxnSpPr>
        <p:spPr>
          <a:xfrm>
            <a:off x="5176063" y="4643894"/>
            <a:ext cx="2407887" cy="8640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Дуга 106">
            <a:extLst>
              <a:ext uri="{FF2B5EF4-FFF2-40B4-BE49-F238E27FC236}">
                <a16:creationId xmlns:a16="http://schemas.microsoft.com/office/drawing/2014/main" id="{32563691-C1EA-4F45-87D1-A272D00120F8}"/>
              </a:ext>
            </a:extLst>
          </p:cNvPr>
          <p:cNvSpPr/>
          <p:nvPr/>
        </p:nvSpPr>
        <p:spPr>
          <a:xfrm>
            <a:off x="5946739" y="5568359"/>
            <a:ext cx="924414" cy="307571"/>
          </a:xfrm>
          <a:prstGeom prst="arc">
            <a:avLst>
              <a:gd name="adj1" fmla="val 11247021"/>
              <a:gd name="adj2" fmla="val 2129402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06C2430-EDDD-4661-BD47-4B6822C21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РЕАЛИЗАЦИИ</a:t>
            </a:r>
            <a:br>
              <a:rPr lang="ru-RU" dirty="0"/>
            </a:br>
            <a:r>
              <a:rPr lang="ru-RU" dirty="0"/>
              <a:t>Серверная виртуализация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C8F37FC-DBDB-45E9-AC4D-F77434851F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10</a:t>
            </a:fld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4268B2-305E-41E5-83A7-498DE4DAA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44" y="2086156"/>
            <a:ext cx="2196548" cy="131792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F0A8806-B688-4FD8-856E-94906784D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192" y="2086157"/>
            <a:ext cx="2196548" cy="131792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10FE58F-7294-4DC5-8C08-42B614BBD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40" y="2086157"/>
            <a:ext cx="2196548" cy="13179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35D35B-5659-425B-B6B4-18E7C24C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93" b="29565"/>
          <a:stretch/>
        </p:blipFill>
        <p:spPr>
          <a:xfrm>
            <a:off x="3957227" y="5438268"/>
            <a:ext cx="2322444" cy="106697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328AC9F-06D2-4966-A502-87727548A5A0}"/>
              </a:ext>
            </a:extLst>
          </p:cNvPr>
          <p:cNvSpPr/>
          <p:nvPr/>
        </p:nvSpPr>
        <p:spPr>
          <a:xfrm>
            <a:off x="2768644" y="1579262"/>
            <a:ext cx="6589644" cy="50689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CF6007F-240F-4B94-8E9A-62E2E6A67DD0}"/>
              </a:ext>
            </a:extLst>
          </p:cNvPr>
          <p:cNvSpPr/>
          <p:nvPr/>
        </p:nvSpPr>
        <p:spPr>
          <a:xfrm>
            <a:off x="3023616" y="1579259"/>
            <a:ext cx="560832" cy="50689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ВМ</a:t>
            </a: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D7718C3A-8469-40AA-913C-1807FFB6187F}"/>
              </a:ext>
            </a:extLst>
          </p:cNvPr>
          <p:cNvSpPr/>
          <p:nvPr/>
        </p:nvSpPr>
        <p:spPr>
          <a:xfrm>
            <a:off x="8542484" y="1579259"/>
            <a:ext cx="560832" cy="50689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ВМ</a:t>
            </a: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231AD1DD-4AE3-46AD-8772-62BC42035DE8}"/>
              </a:ext>
            </a:extLst>
          </p:cNvPr>
          <p:cNvSpPr/>
          <p:nvPr/>
        </p:nvSpPr>
        <p:spPr>
          <a:xfrm>
            <a:off x="3839420" y="1579259"/>
            <a:ext cx="560832" cy="50689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ВМ</a:t>
            </a: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D810F4DA-A708-48D9-9F21-A142E3A12314}"/>
              </a:ext>
            </a:extLst>
          </p:cNvPr>
          <p:cNvSpPr/>
          <p:nvPr/>
        </p:nvSpPr>
        <p:spPr>
          <a:xfrm>
            <a:off x="7726680" y="1579258"/>
            <a:ext cx="560832" cy="50689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ВМ</a:t>
            </a: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AAEF4980-B908-410E-84D0-97677CC231B0}"/>
              </a:ext>
            </a:extLst>
          </p:cNvPr>
          <p:cNvSpPr/>
          <p:nvPr/>
        </p:nvSpPr>
        <p:spPr>
          <a:xfrm>
            <a:off x="4654826" y="1569205"/>
            <a:ext cx="560832" cy="50689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ВМ</a:t>
            </a: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E945EF4-0B7E-47AD-8762-20D9D40BDBC9}"/>
              </a:ext>
            </a:extLst>
          </p:cNvPr>
          <p:cNvSpPr/>
          <p:nvPr/>
        </p:nvSpPr>
        <p:spPr>
          <a:xfrm>
            <a:off x="6904780" y="1574874"/>
            <a:ext cx="560832" cy="50689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ВМ</a:t>
            </a: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EC9DEDE1-D28A-49B2-A878-E61629A26552}"/>
              </a:ext>
            </a:extLst>
          </p:cNvPr>
          <p:cNvSpPr/>
          <p:nvPr/>
        </p:nvSpPr>
        <p:spPr>
          <a:xfrm>
            <a:off x="5422856" y="1579257"/>
            <a:ext cx="560832" cy="50689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ВМ</a:t>
            </a:r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3A43B2B-1F61-4684-803F-EC977FC4504F}"/>
              </a:ext>
            </a:extLst>
          </p:cNvPr>
          <p:cNvSpPr/>
          <p:nvPr/>
        </p:nvSpPr>
        <p:spPr>
          <a:xfrm>
            <a:off x="6139467" y="1574875"/>
            <a:ext cx="560832" cy="50689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ВМ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2ADE33-E32F-4B47-B8E9-35430464C9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67" t="18188" r="12494" b="17021"/>
          <a:stretch/>
        </p:blipFill>
        <p:spPr>
          <a:xfrm>
            <a:off x="6574525" y="3615258"/>
            <a:ext cx="2098084" cy="1207678"/>
          </a:xfrm>
          <a:prstGeom prst="rect">
            <a:avLst/>
          </a:prstGeom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1235D4F4-F005-4517-A7F7-3693FD38733D}"/>
              </a:ext>
            </a:extLst>
          </p:cNvPr>
          <p:cNvCxnSpPr>
            <a:cxnSpLocks/>
          </p:cNvCxnSpPr>
          <p:nvPr/>
        </p:nvCxnSpPr>
        <p:spPr>
          <a:xfrm>
            <a:off x="3866918" y="3108700"/>
            <a:ext cx="1421288" cy="5509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AD67C09-9A12-47E0-A828-FBD415B0CF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55" t="10133" r="10057" b="20830"/>
          <a:stretch/>
        </p:blipFill>
        <p:spPr>
          <a:xfrm>
            <a:off x="256684" y="4909355"/>
            <a:ext cx="2033421" cy="1317929"/>
          </a:xfrm>
          <a:prstGeom prst="rect">
            <a:avLst/>
          </a:prstGeom>
        </p:spPr>
      </p:pic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AC347385-705C-46AE-9CAD-0BD9882B032D}"/>
              </a:ext>
            </a:extLst>
          </p:cNvPr>
          <p:cNvCxnSpPr>
            <a:cxnSpLocks/>
          </p:cNvCxnSpPr>
          <p:nvPr/>
        </p:nvCxnSpPr>
        <p:spPr>
          <a:xfrm flipH="1">
            <a:off x="5079361" y="3108700"/>
            <a:ext cx="1016639" cy="6884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5421A0B7-FD7A-43ED-81E1-56143A39371B}"/>
              </a:ext>
            </a:extLst>
          </p:cNvPr>
          <p:cNvCxnSpPr>
            <a:cxnSpLocks/>
          </p:cNvCxnSpPr>
          <p:nvPr/>
        </p:nvCxnSpPr>
        <p:spPr>
          <a:xfrm flipH="1">
            <a:off x="5126158" y="3115546"/>
            <a:ext cx="3360493" cy="581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8D8C2BD3-39AE-4B99-AA29-566AB88B5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93" b="29565"/>
          <a:stretch/>
        </p:blipFill>
        <p:spPr>
          <a:xfrm>
            <a:off x="6538221" y="5438268"/>
            <a:ext cx="2322444" cy="1066978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941292D0-49C6-4FB6-B505-A448E245F776}"/>
              </a:ext>
            </a:extLst>
          </p:cNvPr>
          <p:cNvSpPr/>
          <p:nvPr/>
        </p:nvSpPr>
        <p:spPr>
          <a:xfrm>
            <a:off x="2573816" y="3567530"/>
            <a:ext cx="1524000" cy="8067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Сеть хранения данных</a:t>
            </a:r>
          </a:p>
        </p:txBody>
      </p:sp>
      <p:sp>
        <p:nvSpPr>
          <p:cNvPr id="98" name="Прямоугольник: багетная рамка 97">
            <a:extLst>
              <a:ext uri="{FF2B5EF4-FFF2-40B4-BE49-F238E27FC236}">
                <a16:creationId xmlns:a16="http://schemas.microsoft.com/office/drawing/2014/main" id="{FAB93D27-5E4A-4A65-BCCE-79BB592B933C}"/>
              </a:ext>
            </a:extLst>
          </p:cNvPr>
          <p:cNvSpPr/>
          <p:nvPr/>
        </p:nvSpPr>
        <p:spPr>
          <a:xfrm>
            <a:off x="1281460" y="2381139"/>
            <a:ext cx="1379021" cy="806795"/>
          </a:xfrm>
          <a:prstGeom prst="beve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Серверы</a:t>
            </a:r>
          </a:p>
        </p:txBody>
      </p: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60F71865-5BA6-442C-A85A-92A6EE9A3661}"/>
              </a:ext>
            </a:extLst>
          </p:cNvPr>
          <p:cNvCxnSpPr>
            <a:cxnSpLocks/>
            <a:stCxn id="67" idx="3"/>
          </p:cNvCxnSpPr>
          <p:nvPr/>
        </p:nvCxnSpPr>
        <p:spPr>
          <a:xfrm>
            <a:off x="2290105" y="5568320"/>
            <a:ext cx="1829731" cy="6756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Дуга 107">
            <a:extLst>
              <a:ext uri="{FF2B5EF4-FFF2-40B4-BE49-F238E27FC236}">
                <a16:creationId xmlns:a16="http://schemas.microsoft.com/office/drawing/2014/main" id="{799AF211-FD45-407D-B468-6DD36CDAD5A1}"/>
              </a:ext>
            </a:extLst>
          </p:cNvPr>
          <p:cNvSpPr/>
          <p:nvPr/>
        </p:nvSpPr>
        <p:spPr>
          <a:xfrm rot="10800000">
            <a:off x="5922260" y="5936366"/>
            <a:ext cx="924414" cy="307571"/>
          </a:xfrm>
          <a:prstGeom prst="arc">
            <a:avLst>
              <a:gd name="adj1" fmla="val 11247021"/>
              <a:gd name="adj2" fmla="val 2129402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Цилиндр 108">
            <a:extLst>
              <a:ext uri="{FF2B5EF4-FFF2-40B4-BE49-F238E27FC236}">
                <a16:creationId xmlns:a16="http://schemas.microsoft.com/office/drawing/2014/main" id="{8B9DCEE4-7294-4A92-85E3-D47E8BCEDD90}"/>
              </a:ext>
            </a:extLst>
          </p:cNvPr>
          <p:cNvSpPr/>
          <p:nvPr/>
        </p:nvSpPr>
        <p:spPr>
          <a:xfrm>
            <a:off x="484480" y="4124896"/>
            <a:ext cx="1423416" cy="679271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СРК</a:t>
            </a:r>
          </a:p>
        </p:txBody>
      </p:sp>
      <p:sp>
        <p:nvSpPr>
          <p:cNvPr id="110" name="Свиток: горизонтальный 109">
            <a:extLst>
              <a:ext uri="{FF2B5EF4-FFF2-40B4-BE49-F238E27FC236}">
                <a16:creationId xmlns:a16="http://schemas.microsoft.com/office/drawing/2014/main" id="{9066FF37-9560-4E23-BFD3-7C16C814CBCB}"/>
              </a:ext>
            </a:extLst>
          </p:cNvPr>
          <p:cNvSpPr/>
          <p:nvPr/>
        </p:nvSpPr>
        <p:spPr>
          <a:xfrm>
            <a:off x="678644" y="1484125"/>
            <a:ext cx="1690248" cy="766848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Виртуализация</a:t>
            </a:r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AD5D6AE1-06C6-498A-8774-E687769A2A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67" t="18188" r="12494" b="17021"/>
          <a:stretch/>
        </p:blipFill>
        <p:spPr>
          <a:xfrm>
            <a:off x="4230250" y="3539499"/>
            <a:ext cx="2098084" cy="1207678"/>
          </a:xfrm>
          <a:prstGeom prst="rect">
            <a:avLst/>
          </a:prstGeom>
        </p:spPr>
      </p:pic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4FB29EFD-721C-4C92-82AA-10077880A5B4}"/>
              </a:ext>
            </a:extLst>
          </p:cNvPr>
          <p:cNvCxnSpPr>
            <a:cxnSpLocks/>
          </p:cNvCxnSpPr>
          <p:nvPr/>
        </p:nvCxnSpPr>
        <p:spPr>
          <a:xfrm>
            <a:off x="6129138" y="3108700"/>
            <a:ext cx="1698099" cy="6463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>
            <a:extLst>
              <a:ext uri="{FF2B5EF4-FFF2-40B4-BE49-F238E27FC236}">
                <a16:creationId xmlns:a16="http://schemas.microsoft.com/office/drawing/2014/main" id="{4C804A31-7F9A-4E6C-82E8-812A7899741F}"/>
              </a:ext>
            </a:extLst>
          </p:cNvPr>
          <p:cNvCxnSpPr>
            <a:cxnSpLocks/>
          </p:cNvCxnSpPr>
          <p:nvPr/>
        </p:nvCxnSpPr>
        <p:spPr>
          <a:xfrm flipH="1">
            <a:off x="7426608" y="3148517"/>
            <a:ext cx="993349" cy="8177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id="{B8FC619C-2FF7-458B-8995-7B2FC5202496}"/>
              </a:ext>
            </a:extLst>
          </p:cNvPr>
          <p:cNvCxnSpPr>
            <a:cxnSpLocks/>
          </p:cNvCxnSpPr>
          <p:nvPr/>
        </p:nvCxnSpPr>
        <p:spPr>
          <a:xfrm>
            <a:off x="3931339" y="3148517"/>
            <a:ext cx="3795341" cy="5406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58DF4474-9F1F-4A04-96A2-209F953A8A56}"/>
              </a:ext>
            </a:extLst>
          </p:cNvPr>
          <p:cNvCxnSpPr/>
          <p:nvPr/>
        </p:nvCxnSpPr>
        <p:spPr>
          <a:xfrm>
            <a:off x="9660367" y="1317865"/>
            <a:ext cx="0" cy="493505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28A45835-CE67-4676-9F3F-6B903517030B}"/>
              </a:ext>
            </a:extLst>
          </p:cNvPr>
          <p:cNvCxnSpPr>
            <a:cxnSpLocks/>
          </p:cNvCxnSpPr>
          <p:nvPr/>
        </p:nvCxnSpPr>
        <p:spPr>
          <a:xfrm flipH="1" flipV="1">
            <a:off x="8760114" y="1304785"/>
            <a:ext cx="898671" cy="1551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91DD889A-9C5F-4DD8-8A17-BBB1A087EF4E}"/>
              </a:ext>
            </a:extLst>
          </p:cNvPr>
          <p:cNvCxnSpPr>
            <a:cxnSpLocks/>
          </p:cNvCxnSpPr>
          <p:nvPr/>
        </p:nvCxnSpPr>
        <p:spPr>
          <a:xfrm flipH="1" flipV="1">
            <a:off x="8760114" y="6653736"/>
            <a:ext cx="898671" cy="1551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трелка: вправо 39">
            <a:extLst>
              <a:ext uri="{FF2B5EF4-FFF2-40B4-BE49-F238E27FC236}">
                <a16:creationId xmlns:a16="http://schemas.microsoft.com/office/drawing/2014/main" id="{287A7C50-CF10-4767-8BD2-4A413267B151}"/>
              </a:ext>
            </a:extLst>
          </p:cNvPr>
          <p:cNvSpPr/>
          <p:nvPr/>
        </p:nvSpPr>
        <p:spPr>
          <a:xfrm>
            <a:off x="9768865" y="1386085"/>
            <a:ext cx="666295" cy="56071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: багетная рамка 71">
            <a:extLst>
              <a:ext uri="{FF2B5EF4-FFF2-40B4-BE49-F238E27FC236}">
                <a16:creationId xmlns:a16="http://schemas.microsoft.com/office/drawing/2014/main" id="{EF4970D2-0597-4362-A187-C2D24DB28048}"/>
              </a:ext>
            </a:extLst>
          </p:cNvPr>
          <p:cNvSpPr/>
          <p:nvPr/>
        </p:nvSpPr>
        <p:spPr>
          <a:xfrm>
            <a:off x="3328330" y="5053045"/>
            <a:ext cx="792110" cy="806795"/>
          </a:xfrm>
          <a:prstGeom prst="beve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СХД</a:t>
            </a:r>
          </a:p>
        </p:txBody>
      </p:sp>
      <p:sp>
        <p:nvSpPr>
          <p:cNvPr id="88" name="Стрелка: вправо 87">
            <a:extLst>
              <a:ext uri="{FF2B5EF4-FFF2-40B4-BE49-F238E27FC236}">
                <a16:creationId xmlns:a16="http://schemas.microsoft.com/office/drawing/2014/main" id="{E2020657-5377-4870-AD65-9D6F39FE4D20}"/>
              </a:ext>
            </a:extLst>
          </p:cNvPr>
          <p:cNvSpPr/>
          <p:nvPr/>
        </p:nvSpPr>
        <p:spPr>
          <a:xfrm>
            <a:off x="9768863" y="5541088"/>
            <a:ext cx="666295" cy="56071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трелка: вправо 88">
            <a:extLst>
              <a:ext uri="{FF2B5EF4-FFF2-40B4-BE49-F238E27FC236}">
                <a16:creationId xmlns:a16="http://schemas.microsoft.com/office/drawing/2014/main" id="{5C310983-7B53-46D0-963D-6620D268BDFD}"/>
              </a:ext>
            </a:extLst>
          </p:cNvPr>
          <p:cNvSpPr/>
          <p:nvPr/>
        </p:nvSpPr>
        <p:spPr>
          <a:xfrm>
            <a:off x="9768865" y="2216529"/>
            <a:ext cx="666295" cy="56071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Стрелка: вправо 89">
            <a:extLst>
              <a:ext uri="{FF2B5EF4-FFF2-40B4-BE49-F238E27FC236}">
                <a16:creationId xmlns:a16="http://schemas.microsoft.com/office/drawing/2014/main" id="{1ED1964F-3206-4DAF-BF84-762166A7C6EC}"/>
              </a:ext>
            </a:extLst>
          </p:cNvPr>
          <p:cNvSpPr/>
          <p:nvPr/>
        </p:nvSpPr>
        <p:spPr>
          <a:xfrm>
            <a:off x="9768863" y="4710788"/>
            <a:ext cx="666295" cy="56071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трелка: вправо 90">
            <a:extLst>
              <a:ext uri="{FF2B5EF4-FFF2-40B4-BE49-F238E27FC236}">
                <a16:creationId xmlns:a16="http://schemas.microsoft.com/office/drawing/2014/main" id="{2A89DDA4-BCE7-4F29-A2E7-88690D63CE98}"/>
              </a:ext>
            </a:extLst>
          </p:cNvPr>
          <p:cNvSpPr/>
          <p:nvPr/>
        </p:nvSpPr>
        <p:spPr>
          <a:xfrm>
            <a:off x="9768865" y="3048623"/>
            <a:ext cx="666295" cy="56071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Стрелка: вправо 91">
            <a:extLst>
              <a:ext uri="{FF2B5EF4-FFF2-40B4-BE49-F238E27FC236}">
                <a16:creationId xmlns:a16="http://schemas.microsoft.com/office/drawing/2014/main" id="{1F0720A1-142A-44FD-BFD6-D9DBCEE73C2D}"/>
              </a:ext>
            </a:extLst>
          </p:cNvPr>
          <p:cNvSpPr/>
          <p:nvPr/>
        </p:nvSpPr>
        <p:spPr>
          <a:xfrm>
            <a:off x="9768863" y="3880488"/>
            <a:ext cx="666295" cy="56071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сохраненные данные 2">
            <a:extLst>
              <a:ext uri="{FF2B5EF4-FFF2-40B4-BE49-F238E27FC236}">
                <a16:creationId xmlns:a16="http://schemas.microsoft.com/office/drawing/2014/main" id="{4F2BD9FF-5338-4DD2-BDAD-DBB1FCBC80BC}"/>
              </a:ext>
            </a:extLst>
          </p:cNvPr>
          <p:cNvSpPr/>
          <p:nvPr/>
        </p:nvSpPr>
        <p:spPr>
          <a:xfrm rot="16200000">
            <a:off x="10740267" y="2019145"/>
            <a:ext cx="872835" cy="955485"/>
          </a:xfrm>
          <a:prstGeom prst="flowChartOnline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Блок-схема: сохраненные данные 92">
            <a:extLst>
              <a:ext uri="{FF2B5EF4-FFF2-40B4-BE49-F238E27FC236}">
                <a16:creationId xmlns:a16="http://schemas.microsoft.com/office/drawing/2014/main" id="{389D8C3E-C5DE-4860-AA90-3F853AF1D1AC}"/>
              </a:ext>
            </a:extLst>
          </p:cNvPr>
          <p:cNvSpPr/>
          <p:nvPr/>
        </p:nvSpPr>
        <p:spPr>
          <a:xfrm rot="16200000">
            <a:off x="10740268" y="3683104"/>
            <a:ext cx="872835" cy="955485"/>
          </a:xfrm>
          <a:prstGeom prst="flowChartOnline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Блок-схема: сохраненные данные 93">
            <a:extLst>
              <a:ext uri="{FF2B5EF4-FFF2-40B4-BE49-F238E27FC236}">
                <a16:creationId xmlns:a16="http://schemas.microsoft.com/office/drawing/2014/main" id="{229CC6A1-707F-45AE-ADED-F59895B93E03}"/>
              </a:ext>
            </a:extLst>
          </p:cNvPr>
          <p:cNvSpPr/>
          <p:nvPr/>
        </p:nvSpPr>
        <p:spPr>
          <a:xfrm rot="16200000">
            <a:off x="10740267" y="5347063"/>
            <a:ext cx="872835" cy="955485"/>
          </a:xfrm>
          <a:prstGeom prst="flowChartOnline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5279655-9E89-447C-8788-EA269ED2FDBB}"/>
              </a:ext>
            </a:extLst>
          </p:cNvPr>
          <p:cNvSpPr txBox="1"/>
          <p:nvPr/>
        </p:nvSpPr>
        <p:spPr>
          <a:xfrm>
            <a:off x="10550563" y="1404834"/>
            <a:ext cx="121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Бизнес приложения</a:t>
            </a:r>
            <a:endParaRPr lang="ru-RU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8367AD3-11FF-4D0E-B193-D9266E59D2FC}"/>
              </a:ext>
            </a:extLst>
          </p:cNvPr>
          <p:cNvSpPr txBox="1"/>
          <p:nvPr/>
        </p:nvSpPr>
        <p:spPr>
          <a:xfrm>
            <a:off x="10565219" y="3165944"/>
            <a:ext cx="121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Базы данных</a:t>
            </a:r>
            <a:endParaRPr lang="ru-RU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6095E38-B352-4F98-B437-882D357FDD54}"/>
              </a:ext>
            </a:extLst>
          </p:cNvPr>
          <p:cNvSpPr txBox="1"/>
          <p:nvPr/>
        </p:nvSpPr>
        <p:spPr>
          <a:xfrm>
            <a:off x="10565219" y="4826577"/>
            <a:ext cx="121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User</a:t>
            </a:r>
            <a:r>
              <a:rPr lang="ru-RU" sz="1400" dirty="0"/>
              <a:t>-</a:t>
            </a:r>
            <a:r>
              <a:rPr lang="ru-RU" sz="1400" dirty="0" err="1"/>
              <a:t>ские</a:t>
            </a:r>
            <a:r>
              <a:rPr lang="ru-RU" sz="1400" dirty="0"/>
              <a:t> приложения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271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D575108F-1BE3-4D97-8DC0-78BB57D8AE8C}"/>
              </a:ext>
            </a:extLst>
          </p:cNvPr>
          <p:cNvCxnSpPr>
            <a:cxnSpLocks/>
            <a:endCxn id="70" idx="0"/>
          </p:cNvCxnSpPr>
          <p:nvPr/>
        </p:nvCxnSpPr>
        <p:spPr>
          <a:xfrm>
            <a:off x="11383030" y="3750103"/>
            <a:ext cx="288976" cy="1644309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>
            <a:extLst>
              <a:ext uri="{FF2B5EF4-FFF2-40B4-BE49-F238E27FC236}">
                <a16:creationId xmlns:a16="http://schemas.microsoft.com/office/drawing/2014/main" id="{4F478BE0-7E55-4DE3-96B8-73C4E1BECECF}"/>
              </a:ext>
            </a:extLst>
          </p:cNvPr>
          <p:cNvCxnSpPr>
            <a:cxnSpLocks/>
          </p:cNvCxnSpPr>
          <p:nvPr/>
        </p:nvCxnSpPr>
        <p:spPr>
          <a:xfrm flipH="1">
            <a:off x="11157205" y="3750103"/>
            <a:ext cx="225825" cy="165114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987650CB-5617-46D3-A7C4-0CBA1720CE17}"/>
              </a:ext>
            </a:extLst>
          </p:cNvPr>
          <p:cNvCxnSpPr>
            <a:cxnSpLocks/>
            <a:stCxn id="78" idx="3"/>
            <a:endCxn id="65" idx="0"/>
          </p:cNvCxnSpPr>
          <p:nvPr/>
        </p:nvCxnSpPr>
        <p:spPr>
          <a:xfrm>
            <a:off x="10249910" y="3733298"/>
            <a:ext cx="353964" cy="165114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DFBBB9D6-386F-4CD4-9CD2-1EE33A11C5AF}"/>
              </a:ext>
            </a:extLst>
          </p:cNvPr>
          <p:cNvCxnSpPr>
            <a:cxnSpLocks/>
            <a:stCxn id="78" idx="3"/>
            <a:endCxn id="63" idx="0"/>
          </p:cNvCxnSpPr>
          <p:nvPr/>
        </p:nvCxnSpPr>
        <p:spPr>
          <a:xfrm flipH="1">
            <a:off x="10024085" y="3733298"/>
            <a:ext cx="225825" cy="165114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55E7B219-6D2B-4185-B467-957A1B2B74AF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5118449" y="4643894"/>
            <a:ext cx="57614" cy="7943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3BD0058A-8329-4064-9D5E-22D8A2D92F00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5118449" y="4758748"/>
            <a:ext cx="2465502" cy="679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>
            <a:extLst>
              <a:ext uri="{FF2B5EF4-FFF2-40B4-BE49-F238E27FC236}">
                <a16:creationId xmlns:a16="http://schemas.microsoft.com/office/drawing/2014/main" id="{C163EB35-9587-4799-B81C-9971E963460B}"/>
              </a:ext>
            </a:extLst>
          </p:cNvPr>
          <p:cNvCxnSpPr>
            <a:cxnSpLocks/>
          </p:cNvCxnSpPr>
          <p:nvPr/>
        </p:nvCxnSpPr>
        <p:spPr>
          <a:xfrm>
            <a:off x="7569439" y="4758748"/>
            <a:ext cx="14511" cy="749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71BEE2E6-6F7D-447C-B93B-0019752CC270}"/>
              </a:ext>
            </a:extLst>
          </p:cNvPr>
          <p:cNvCxnSpPr>
            <a:cxnSpLocks/>
          </p:cNvCxnSpPr>
          <p:nvPr/>
        </p:nvCxnSpPr>
        <p:spPr>
          <a:xfrm>
            <a:off x="5176063" y="4643894"/>
            <a:ext cx="2407887" cy="8640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Дуга 106">
            <a:extLst>
              <a:ext uri="{FF2B5EF4-FFF2-40B4-BE49-F238E27FC236}">
                <a16:creationId xmlns:a16="http://schemas.microsoft.com/office/drawing/2014/main" id="{32563691-C1EA-4F45-87D1-A272D00120F8}"/>
              </a:ext>
            </a:extLst>
          </p:cNvPr>
          <p:cNvSpPr/>
          <p:nvPr/>
        </p:nvSpPr>
        <p:spPr>
          <a:xfrm>
            <a:off x="5946739" y="5568359"/>
            <a:ext cx="924414" cy="307571"/>
          </a:xfrm>
          <a:prstGeom prst="arc">
            <a:avLst>
              <a:gd name="adj1" fmla="val 11247021"/>
              <a:gd name="adj2" fmla="val 2129402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06C2430-EDDD-4661-BD47-4B6822C21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РЕАЛИЗАЦИИ</a:t>
            </a:r>
            <a:br>
              <a:rPr lang="ru-RU" dirty="0"/>
            </a:br>
            <a:r>
              <a:rPr lang="ru-RU" dirty="0"/>
              <a:t>Виртуализация рабочих мест (</a:t>
            </a:r>
            <a:r>
              <a:rPr lang="en-US" dirty="0"/>
              <a:t>VDI)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C8F37FC-DBDB-45E9-AC4D-F77434851F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11</a:t>
            </a:fld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4268B2-305E-41E5-83A7-498DE4DAA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44" y="2086156"/>
            <a:ext cx="2196548" cy="131792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F0A8806-B688-4FD8-856E-94906784D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192" y="2086157"/>
            <a:ext cx="2196548" cy="131792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10FE58F-7294-4DC5-8C08-42B614BBD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40" y="2086157"/>
            <a:ext cx="2196548" cy="13179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35D35B-5659-425B-B6B4-18E7C24C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93" b="29565"/>
          <a:stretch/>
        </p:blipFill>
        <p:spPr>
          <a:xfrm>
            <a:off x="3957227" y="5438268"/>
            <a:ext cx="2322444" cy="106697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328AC9F-06D2-4966-A502-87727548A5A0}"/>
              </a:ext>
            </a:extLst>
          </p:cNvPr>
          <p:cNvSpPr/>
          <p:nvPr/>
        </p:nvSpPr>
        <p:spPr>
          <a:xfrm>
            <a:off x="2768644" y="1579262"/>
            <a:ext cx="6589644" cy="50689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CF6007F-240F-4B94-8E9A-62E2E6A67DD0}"/>
              </a:ext>
            </a:extLst>
          </p:cNvPr>
          <p:cNvSpPr/>
          <p:nvPr/>
        </p:nvSpPr>
        <p:spPr>
          <a:xfrm>
            <a:off x="3023616" y="1579259"/>
            <a:ext cx="560832" cy="50689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ВМ</a:t>
            </a: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D7718C3A-8469-40AA-913C-1807FFB6187F}"/>
              </a:ext>
            </a:extLst>
          </p:cNvPr>
          <p:cNvSpPr/>
          <p:nvPr/>
        </p:nvSpPr>
        <p:spPr>
          <a:xfrm>
            <a:off x="8542484" y="1579259"/>
            <a:ext cx="560832" cy="50689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ВМ</a:t>
            </a: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231AD1DD-4AE3-46AD-8772-62BC42035DE8}"/>
              </a:ext>
            </a:extLst>
          </p:cNvPr>
          <p:cNvSpPr/>
          <p:nvPr/>
        </p:nvSpPr>
        <p:spPr>
          <a:xfrm>
            <a:off x="3839420" y="1579259"/>
            <a:ext cx="560832" cy="50689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ВМ</a:t>
            </a: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D810F4DA-A708-48D9-9F21-A142E3A12314}"/>
              </a:ext>
            </a:extLst>
          </p:cNvPr>
          <p:cNvSpPr/>
          <p:nvPr/>
        </p:nvSpPr>
        <p:spPr>
          <a:xfrm>
            <a:off x="7726680" y="1579258"/>
            <a:ext cx="560832" cy="50689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ВМ</a:t>
            </a: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AAEF4980-B908-410E-84D0-97677CC231B0}"/>
              </a:ext>
            </a:extLst>
          </p:cNvPr>
          <p:cNvSpPr/>
          <p:nvPr/>
        </p:nvSpPr>
        <p:spPr>
          <a:xfrm>
            <a:off x="4654826" y="1569205"/>
            <a:ext cx="560832" cy="50689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ВМ</a:t>
            </a: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E945EF4-0B7E-47AD-8762-20D9D40BDBC9}"/>
              </a:ext>
            </a:extLst>
          </p:cNvPr>
          <p:cNvSpPr/>
          <p:nvPr/>
        </p:nvSpPr>
        <p:spPr>
          <a:xfrm>
            <a:off x="6904780" y="1574874"/>
            <a:ext cx="560832" cy="50689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ВМ</a:t>
            </a: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EC9DEDE1-D28A-49B2-A878-E61629A26552}"/>
              </a:ext>
            </a:extLst>
          </p:cNvPr>
          <p:cNvSpPr/>
          <p:nvPr/>
        </p:nvSpPr>
        <p:spPr>
          <a:xfrm>
            <a:off x="5422856" y="1579257"/>
            <a:ext cx="560832" cy="50689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ВМ</a:t>
            </a:r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3A43B2B-1F61-4684-803F-EC977FC4504F}"/>
              </a:ext>
            </a:extLst>
          </p:cNvPr>
          <p:cNvSpPr/>
          <p:nvPr/>
        </p:nvSpPr>
        <p:spPr>
          <a:xfrm>
            <a:off x="6139467" y="1574875"/>
            <a:ext cx="560832" cy="50689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ВМ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2ADE33-E32F-4B47-B8E9-35430464C9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67" t="18188" r="12494" b="17021"/>
          <a:stretch/>
        </p:blipFill>
        <p:spPr>
          <a:xfrm>
            <a:off x="6574525" y="3615258"/>
            <a:ext cx="2098084" cy="1207678"/>
          </a:xfrm>
          <a:prstGeom prst="rect">
            <a:avLst/>
          </a:prstGeom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1235D4F4-F005-4517-A7F7-3693FD38733D}"/>
              </a:ext>
            </a:extLst>
          </p:cNvPr>
          <p:cNvCxnSpPr>
            <a:cxnSpLocks/>
          </p:cNvCxnSpPr>
          <p:nvPr/>
        </p:nvCxnSpPr>
        <p:spPr>
          <a:xfrm>
            <a:off x="3866918" y="3108700"/>
            <a:ext cx="1421288" cy="5509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AD67C09-9A12-47E0-A828-FBD415B0CF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55" t="10133" r="10057" b="20830"/>
          <a:stretch/>
        </p:blipFill>
        <p:spPr>
          <a:xfrm>
            <a:off x="256684" y="4909355"/>
            <a:ext cx="2033421" cy="1317929"/>
          </a:xfrm>
          <a:prstGeom prst="rect">
            <a:avLst/>
          </a:prstGeom>
        </p:spPr>
      </p:pic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AC347385-705C-46AE-9CAD-0BD9882B032D}"/>
              </a:ext>
            </a:extLst>
          </p:cNvPr>
          <p:cNvCxnSpPr>
            <a:cxnSpLocks/>
          </p:cNvCxnSpPr>
          <p:nvPr/>
        </p:nvCxnSpPr>
        <p:spPr>
          <a:xfrm flipH="1">
            <a:off x="5079361" y="3108700"/>
            <a:ext cx="1016639" cy="6884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5421A0B7-FD7A-43ED-81E1-56143A39371B}"/>
              </a:ext>
            </a:extLst>
          </p:cNvPr>
          <p:cNvCxnSpPr>
            <a:cxnSpLocks/>
          </p:cNvCxnSpPr>
          <p:nvPr/>
        </p:nvCxnSpPr>
        <p:spPr>
          <a:xfrm flipH="1">
            <a:off x="5126158" y="3115546"/>
            <a:ext cx="3360493" cy="581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8D8C2BD3-39AE-4B99-AA29-566AB88B5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93" b="29565"/>
          <a:stretch/>
        </p:blipFill>
        <p:spPr>
          <a:xfrm>
            <a:off x="6538221" y="5438268"/>
            <a:ext cx="2322444" cy="1066978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941292D0-49C6-4FB6-B505-A448E245F776}"/>
              </a:ext>
            </a:extLst>
          </p:cNvPr>
          <p:cNvSpPr/>
          <p:nvPr/>
        </p:nvSpPr>
        <p:spPr>
          <a:xfrm>
            <a:off x="2573816" y="3567530"/>
            <a:ext cx="1524000" cy="8067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Сеть хранения данных</a:t>
            </a:r>
          </a:p>
        </p:txBody>
      </p:sp>
      <p:sp>
        <p:nvSpPr>
          <p:cNvPr id="98" name="Прямоугольник: багетная рамка 97">
            <a:extLst>
              <a:ext uri="{FF2B5EF4-FFF2-40B4-BE49-F238E27FC236}">
                <a16:creationId xmlns:a16="http://schemas.microsoft.com/office/drawing/2014/main" id="{FAB93D27-5E4A-4A65-BCCE-79BB592B933C}"/>
              </a:ext>
            </a:extLst>
          </p:cNvPr>
          <p:cNvSpPr/>
          <p:nvPr/>
        </p:nvSpPr>
        <p:spPr>
          <a:xfrm>
            <a:off x="1281460" y="2381139"/>
            <a:ext cx="1379021" cy="806795"/>
          </a:xfrm>
          <a:prstGeom prst="beve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Серверы</a:t>
            </a:r>
          </a:p>
        </p:txBody>
      </p: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60F71865-5BA6-442C-A85A-92A6EE9A3661}"/>
              </a:ext>
            </a:extLst>
          </p:cNvPr>
          <p:cNvCxnSpPr>
            <a:cxnSpLocks/>
            <a:stCxn id="67" idx="3"/>
          </p:cNvCxnSpPr>
          <p:nvPr/>
        </p:nvCxnSpPr>
        <p:spPr>
          <a:xfrm>
            <a:off x="2290105" y="5568320"/>
            <a:ext cx="1829731" cy="6756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Дуга 107">
            <a:extLst>
              <a:ext uri="{FF2B5EF4-FFF2-40B4-BE49-F238E27FC236}">
                <a16:creationId xmlns:a16="http://schemas.microsoft.com/office/drawing/2014/main" id="{799AF211-FD45-407D-B468-6DD36CDAD5A1}"/>
              </a:ext>
            </a:extLst>
          </p:cNvPr>
          <p:cNvSpPr/>
          <p:nvPr/>
        </p:nvSpPr>
        <p:spPr>
          <a:xfrm rot="10800000">
            <a:off x="5922260" y="5936366"/>
            <a:ext cx="924414" cy="307571"/>
          </a:xfrm>
          <a:prstGeom prst="arc">
            <a:avLst>
              <a:gd name="adj1" fmla="val 11247021"/>
              <a:gd name="adj2" fmla="val 2129402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Цилиндр 108">
            <a:extLst>
              <a:ext uri="{FF2B5EF4-FFF2-40B4-BE49-F238E27FC236}">
                <a16:creationId xmlns:a16="http://schemas.microsoft.com/office/drawing/2014/main" id="{8B9DCEE4-7294-4A92-85E3-D47E8BCEDD90}"/>
              </a:ext>
            </a:extLst>
          </p:cNvPr>
          <p:cNvSpPr/>
          <p:nvPr/>
        </p:nvSpPr>
        <p:spPr>
          <a:xfrm>
            <a:off x="484480" y="4124896"/>
            <a:ext cx="1423416" cy="679271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СРК</a:t>
            </a:r>
          </a:p>
        </p:txBody>
      </p:sp>
      <p:sp>
        <p:nvSpPr>
          <p:cNvPr id="110" name="Свиток: горизонтальный 109">
            <a:extLst>
              <a:ext uri="{FF2B5EF4-FFF2-40B4-BE49-F238E27FC236}">
                <a16:creationId xmlns:a16="http://schemas.microsoft.com/office/drawing/2014/main" id="{9066FF37-9560-4E23-BFD3-7C16C814CBCB}"/>
              </a:ext>
            </a:extLst>
          </p:cNvPr>
          <p:cNvSpPr/>
          <p:nvPr/>
        </p:nvSpPr>
        <p:spPr>
          <a:xfrm>
            <a:off x="678644" y="1484125"/>
            <a:ext cx="1690248" cy="766848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Виртуализация</a:t>
            </a:r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AD5D6AE1-06C6-498A-8774-E687769A2A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67" t="18188" r="12494" b="17021"/>
          <a:stretch/>
        </p:blipFill>
        <p:spPr>
          <a:xfrm>
            <a:off x="4230250" y="3539499"/>
            <a:ext cx="2098084" cy="1207678"/>
          </a:xfrm>
          <a:prstGeom prst="rect">
            <a:avLst/>
          </a:prstGeom>
        </p:spPr>
      </p:pic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4FB29EFD-721C-4C92-82AA-10077880A5B4}"/>
              </a:ext>
            </a:extLst>
          </p:cNvPr>
          <p:cNvCxnSpPr>
            <a:cxnSpLocks/>
          </p:cNvCxnSpPr>
          <p:nvPr/>
        </p:nvCxnSpPr>
        <p:spPr>
          <a:xfrm>
            <a:off x="6129138" y="3108700"/>
            <a:ext cx="1698099" cy="6463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>
            <a:extLst>
              <a:ext uri="{FF2B5EF4-FFF2-40B4-BE49-F238E27FC236}">
                <a16:creationId xmlns:a16="http://schemas.microsoft.com/office/drawing/2014/main" id="{4C804A31-7F9A-4E6C-82E8-812A7899741F}"/>
              </a:ext>
            </a:extLst>
          </p:cNvPr>
          <p:cNvCxnSpPr>
            <a:cxnSpLocks/>
          </p:cNvCxnSpPr>
          <p:nvPr/>
        </p:nvCxnSpPr>
        <p:spPr>
          <a:xfrm flipH="1">
            <a:off x="7426608" y="3148517"/>
            <a:ext cx="993349" cy="8177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id="{B8FC619C-2FF7-458B-8995-7B2FC5202496}"/>
              </a:ext>
            </a:extLst>
          </p:cNvPr>
          <p:cNvCxnSpPr>
            <a:cxnSpLocks/>
          </p:cNvCxnSpPr>
          <p:nvPr/>
        </p:nvCxnSpPr>
        <p:spPr>
          <a:xfrm>
            <a:off x="3931339" y="3148517"/>
            <a:ext cx="3795341" cy="5406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58DF4474-9F1F-4A04-96A2-209F953A8A56}"/>
              </a:ext>
            </a:extLst>
          </p:cNvPr>
          <p:cNvCxnSpPr/>
          <p:nvPr/>
        </p:nvCxnSpPr>
        <p:spPr>
          <a:xfrm>
            <a:off x="9660367" y="1484125"/>
            <a:ext cx="0" cy="493505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28A45835-CE67-4676-9F3F-6B903517030B}"/>
              </a:ext>
            </a:extLst>
          </p:cNvPr>
          <p:cNvCxnSpPr>
            <a:cxnSpLocks/>
          </p:cNvCxnSpPr>
          <p:nvPr/>
        </p:nvCxnSpPr>
        <p:spPr>
          <a:xfrm flipH="1" flipV="1">
            <a:off x="8760114" y="1304785"/>
            <a:ext cx="898671" cy="1551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91DD889A-9C5F-4DD8-8A17-BBB1A087EF4E}"/>
              </a:ext>
            </a:extLst>
          </p:cNvPr>
          <p:cNvCxnSpPr>
            <a:cxnSpLocks/>
          </p:cNvCxnSpPr>
          <p:nvPr/>
        </p:nvCxnSpPr>
        <p:spPr>
          <a:xfrm flipH="1" flipV="1">
            <a:off x="8760114" y="6653736"/>
            <a:ext cx="898671" cy="1551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трелка: вправо 39">
            <a:extLst>
              <a:ext uri="{FF2B5EF4-FFF2-40B4-BE49-F238E27FC236}">
                <a16:creationId xmlns:a16="http://schemas.microsoft.com/office/drawing/2014/main" id="{287A7C50-CF10-4767-8BD2-4A413267B151}"/>
              </a:ext>
            </a:extLst>
          </p:cNvPr>
          <p:cNvSpPr/>
          <p:nvPr/>
        </p:nvSpPr>
        <p:spPr>
          <a:xfrm>
            <a:off x="9768865" y="1552345"/>
            <a:ext cx="666295" cy="56071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Куб 40">
            <a:extLst>
              <a:ext uri="{FF2B5EF4-FFF2-40B4-BE49-F238E27FC236}">
                <a16:creationId xmlns:a16="http://schemas.microsoft.com/office/drawing/2014/main" id="{41085219-65ED-44A2-9812-1B1D71B57B99}"/>
              </a:ext>
            </a:extLst>
          </p:cNvPr>
          <p:cNvSpPr/>
          <p:nvPr/>
        </p:nvSpPr>
        <p:spPr>
          <a:xfrm>
            <a:off x="10582382" y="1542293"/>
            <a:ext cx="718684" cy="560718"/>
          </a:xfrm>
          <a:prstGeom prst="cub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: багетная рамка 71">
            <a:extLst>
              <a:ext uri="{FF2B5EF4-FFF2-40B4-BE49-F238E27FC236}">
                <a16:creationId xmlns:a16="http://schemas.microsoft.com/office/drawing/2014/main" id="{EF4970D2-0597-4362-A187-C2D24DB28048}"/>
              </a:ext>
            </a:extLst>
          </p:cNvPr>
          <p:cNvSpPr/>
          <p:nvPr/>
        </p:nvSpPr>
        <p:spPr>
          <a:xfrm>
            <a:off x="3328330" y="5053045"/>
            <a:ext cx="792110" cy="806795"/>
          </a:xfrm>
          <a:prstGeom prst="beve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СХД</a:t>
            </a: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708FD436-8125-43C5-BDB4-2AD9AA2B774E}"/>
              </a:ext>
            </a:extLst>
          </p:cNvPr>
          <p:cNvCxnSpPr>
            <a:stCxn id="41" idx="3"/>
          </p:cNvCxnSpPr>
          <p:nvPr/>
        </p:nvCxnSpPr>
        <p:spPr>
          <a:xfrm flipH="1">
            <a:off x="10321636" y="2103011"/>
            <a:ext cx="549998" cy="1005689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id="{A3A18FBD-5071-45AE-80EE-0021C36EFBF7}"/>
              </a:ext>
            </a:extLst>
          </p:cNvPr>
          <p:cNvCxnSpPr>
            <a:cxnSpLocks/>
          </p:cNvCxnSpPr>
          <p:nvPr/>
        </p:nvCxnSpPr>
        <p:spPr>
          <a:xfrm>
            <a:off x="10888677" y="2115781"/>
            <a:ext cx="515852" cy="992919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Куб 77">
            <a:extLst>
              <a:ext uri="{FF2B5EF4-FFF2-40B4-BE49-F238E27FC236}">
                <a16:creationId xmlns:a16="http://schemas.microsoft.com/office/drawing/2014/main" id="{795B36A8-F455-493C-BC3E-CE1C02E497D3}"/>
              </a:ext>
            </a:extLst>
          </p:cNvPr>
          <p:cNvSpPr/>
          <p:nvPr/>
        </p:nvSpPr>
        <p:spPr>
          <a:xfrm>
            <a:off x="9960658" y="3172580"/>
            <a:ext cx="718684" cy="560718"/>
          </a:xfrm>
          <a:prstGeom prst="cub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Куб 78">
            <a:extLst>
              <a:ext uri="{FF2B5EF4-FFF2-40B4-BE49-F238E27FC236}">
                <a16:creationId xmlns:a16="http://schemas.microsoft.com/office/drawing/2014/main" id="{1F296D40-5F2D-4FD0-B771-9A3567FF6D0D}"/>
              </a:ext>
            </a:extLst>
          </p:cNvPr>
          <p:cNvSpPr/>
          <p:nvPr/>
        </p:nvSpPr>
        <p:spPr>
          <a:xfrm>
            <a:off x="11074755" y="3148641"/>
            <a:ext cx="718684" cy="560718"/>
          </a:xfrm>
          <a:prstGeom prst="cub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1C7DB2A8-828F-4621-98F2-1B38F836D37F}"/>
              </a:ext>
            </a:extLst>
          </p:cNvPr>
          <p:cNvCxnSpPr>
            <a:cxnSpLocks/>
            <a:stCxn id="78" idx="3"/>
            <a:endCxn id="4" idx="0"/>
          </p:cNvCxnSpPr>
          <p:nvPr/>
        </p:nvCxnSpPr>
        <p:spPr>
          <a:xfrm flipH="1">
            <a:off x="10005013" y="3733298"/>
            <a:ext cx="244897" cy="778808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id="{D49C0D9B-088F-4008-BE2E-0C722A6E5266}"/>
              </a:ext>
            </a:extLst>
          </p:cNvPr>
          <p:cNvCxnSpPr>
            <a:cxnSpLocks/>
            <a:stCxn id="78" idx="3"/>
            <a:endCxn id="60" idx="0"/>
          </p:cNvCxnSpPr>
          <p:nvPr/>
        </p:nvCxnSpPr>
        <p:spPr>
          <a:xfrm>
            <a:off x="10249910" y="3733298"/>
            <a:ext cx="334892" cy="778808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>
            <a:extLst>
              <a:ext uri="{FF2B5EF4-FFF2-40B4-BE49-F238E27FC236}">
                <a16:creationId xmlns:a16="http://schemas.microsoft.com/office/drawing/2014/main" id="{DF9830C4-5275-453D-B85F-334D423B9FF8}"/>
              </a:ext>
            </a:extLst>
          </p:cNvPr>
          <p:cNvCxnSpPr>
            <a:cxnSpLocks/>
            <a:endCxn id="61" idx="0"/>
          </p:cNvCxnSpPr>
          <p:nvPr/>
        </p:nvCxnSpPr>
        <p:spPr>
          <a:xfrm flipH="1">
            <a:off x="11118868" y="3743394"/>
            <a:ext cx="242208" cy="768712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072991F3-32C8-4FF7-BEFE-D1EE1BC54C5B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11379163" y="3766908"/>
            <a:ext cx="273771" cy="755172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345267-F5E8-46D2-93C0-028D6EE5C1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519" r="24610" b="545"/>
          <a:stretch/>
        </p:blipFill>
        <p:spPr>
          <a:xfrm>
            <a:off x="9827091" y="4512106"/>
            <a:ext cx="355844" cy="69569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A0CCAC7-1447-41EF-9BD2-FD310BCAEF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519" r="24610" b="545"/>
          <a:stretch/>
        </p:blipFill>
        <p:spPr>
          <a:xfrm>
            <a:off x="10406880" y="4512106"/>
            <a:ext cx="355844" cy="695697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DDD70964-FD51-415D-8744-23C49278FF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519" r="24610" b="545"/>
          <a:stretch/>
        </p:blipFill>
        <p:spPr>
          <a:xfrm>
            <a:off x="10940946" y="4512106"/>
            <a:ext cx="355844" cy="69569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0B4E06C-60C8-4644-B005-C8064AC29C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519" r="24610" b="545"/>
          <a:stretch/>
        </p:blipFill>
        <p:spPr>
          <a:xfrm>
            <a:off x="11475012" y="4522080"/>
            <a:ext cx="355844" cy="69569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3BCE880-C64E-4F6B-80AE-AEB2640905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519" r="24610" b="545"/>
          <a:stretch/>
        </p:blipFill>
        <p:spPr>
          <a:xfrm>
            <a:off x="9846163" y="5384438"/>
            <a:ext cx="355844" cy="69569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119D947-1F54-4761-A0AA-A63A978E81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519" r="24610" b="545"/>
          <a:stretch/>
        </p:blipFill>
        <p:spPr>
          <a:xfrm>
            <a:off x="10425952" y="5384438"/>
            <a:ext cx="355844" cy="695697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2D3A740-90B1-4314-9EF0-114F2CFCDB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519" r="24610" b="545"/>
          <a:stretch/>
        </p:blipFill>
        <p:spPr>
          <a:xfrm>
            <a:off x="10960018" y="5384438"/>
            <a:ext cx="355844" cy="69569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F25B210-C984-481D-B646-E417A174FA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519" r="24610" b="545"/>
          <a:stretch/>
        </p:blipFill>
        <p:spPr>
          <a:xfrm>
            <a:off x="11494084" y="5394412"/>
            <a:ext cx="355844" cy="695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FB3CBD-13A4-430E-B33A-E57116338EAD}"/>
              </a:ext>
            </a:extLst>
          </p:cNvPr>
          <p:cNvSpPr txBox="1"/>
          <p:nvPr/>
        </p:nvSpPr>
        <p:spPr>
          <a:xfrm>
            <a:off x="10364949" y="1166408"/>
            <a:ext cx="119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Контроллер</a:t>
            </a:r>
            <a:endParaRPr lang="ru-RU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C4528D9-961B-4990-A999-2EE236463A9D}"/>
              </a:ext>
            </a:extLst>
          </p:cNvPr>
          <p:cNvSpPr txBox="1"/>
          <p:nvPr/>
        </p:nvSpPr>
        <p:spPr>
          <a:xfrm>
            <a:off x="10299020" y="2799488"/>
            <a:ext cx="1195064" cy="312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Диспетчеры</a:t>
            </a:r>
            <a:endParaRPr lang="ru-RU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1A0C798-97B4-4DB5-9778-B9AA6F74395F}"/>
              </a:ext>
            </a:extLst>
          </p:cNvPr>
          <p:cNvSpPr txBox="1"/>
          <p:nvPr/>
        </p:nvSpPr>
        <p:spPr>
          <a:xfrm>
            <a:off x="10130978" y="4143338"/>
            <a:ext cx="1546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Тонкие клиенты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827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gradFill flip="none" rotWithShape="1">
              <a:gsLst>
                <a:gs pos="0">
                  <a:srgbClr val="B01736">
                    <a:lumMod val="86000"/>
                    <a:alpha val="20000"/>
                  </a:srgbClr>
                </a:gs>
                <a:gs pos="100000">
                  <a:srgbClr val="0070C0">
                    <a:alpha val="65000"/>
                  </a:srgbClr>
                </a:gs>
              </a:gsLst>
              <a:lin ang="18900000" scaled="1"/>
              <a:tileRect/>
            </a:gradFill>
          </p:spPr>
          <p:txBody>
            <a:bodyPr wrap="square" lIns="0" tIns="0" rIns="0" bIns="0" rtlCol="0" anchor="ctr"/>
            <a:lstStyle/>
            <a:p>
              <a:pPr algn="ctr"/>
              <a:endParaRPr lang="ru-RU" sz="1092">
                <a:solidFill>
                  <a:srgbClr val="B01736"/>
                </a:solidFill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83" y="6397678"/>
              <a:ext cx="1519106" cy="21739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803"/>
            <a:stretch/>
          </p:blipFill>
          <p:spPr>
            <a:xfrm>
              <a:off x="10346468" y="6384553"/>
              <a:ext cx="1258157" cy="315632"/>
            </a:xfrm>
            <a:prstGeom prst="rect">
              <a:avLst/>
            </a:prstGeom>
          </p:spPr>
        </p:pic>
      </p:grpSp>
      <p:sp>
        <p:nvSpPr>
          <p:cNvPr id="6" name="object 5"/>
          <p:cNvSpPr txBox="1"/>
          <p:nvPr/>
        </p:nvSpPr>
        <p:spPr>
          <a:xfrm>
            <a:off x="1817687" y="2829507"/>
            <a:ext cx="855662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4800" spc="3" dirty="0">
                <a:solidFill>
                  <a:srgbClr val="FFFFFF"/>
                </a:solidFill>
                <a:latin typeface="+mj-lt"/>
              </a:rPr>
              <a:t>ВОЗМОЖНОСТИ</a:t>
            </a:r>
          </a:p>
        </p:txBody>
      </p:sp>
    </p:spTree>
    <p:extLst>
      <p:ext uri="{BB962C8B-B14F-4D97-AF65-F5344CB8AC3E}">
        <p14:creationId xmlns:p14="http://schemas.microsoft.com/office/powerpoint/2010/main" val="124927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06C2430-EDDD-4661-BD47-4B6822C21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КАРТА РЕШЕНИЙ ДЛЯ ВИРТУАЛИЗАЦИИ</a:t>
            </a:r>
            <a:br>
              <a:rPr lang="ru-RU" dirty="0"/>
            </a:br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004439C8-9A46-4022-9052-3A2288026815}"/>
              </a:ext>
            </a:extLst>
          </p:cNvPr>
          <p:cNvSpPr/>
          <p:nvPr/>
        </p:nvSpPr>
        <p:spPr>
          <a:xfrm>
            <a:off x="235685" y="1403978"/>
            <a:ext cx="8924827" cy="430018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20DD3B1D-60FD-4BC9-8835-E2D4BB4FA051}"/>
              </a:ext>
            </a:extLst>
          </p:cNvPr>
          <p:cNvSpPr/>
          <p:nvPr/>
        </p:nvSpPr>
        <p:spPr>
          <a:xfrm>
            <a:off x="235686" y="1717818"/>
            <a:ext cx="6813275" cy="3672511"/>
          </a:xfrm>
          <a:prstGeom prst="ellipse">
            <a:avLst/>
          </a:prstGeom>
          <a:solidFill>
            <a:srgbClr val="CDD4E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9B7791B1-BF6F-41FD-BAB9-7690D5C224E8}"/>
              </a:ext>
            </a:extLst>
          </p:cNvPr>
          <p:cNvSpPr/>
          <p:nvPr/>
        </p:nvSpPr>
        <p:spPr>
          <a:xfrm>
            <a:off x="235687" y="2097992"/>
            <a:ext cx="4964532" cy="2912165"/>
          </a:xfrm>
          <a:prstGeom prst="ellipse">
            <a:avLst/>
          </a:prstGeom>
          <a:solidFill>
            <a:srgbClr val="CDD4E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67A1B28F-FECC-4D50-91C1-3990A0D4278C}"/>
              </a:ext>
            </a:extLst>
          </p:cNvPr>
          <p:cNvSpPr/>
          <p:nvPr/>
        </p:nvSpPr>
        <p:spPr>
          <a:xfrm>
            <a:off x="235687" y="2530347"/>
            <a:ext cx="3220280" cy="2047460"/>
          </a:xfrm>
          <a:prstGeom prst="ellipse">
            <a:avLst/>
          </a:prstGeom>
          <a:solidFill>
            <a:srgbClr val="CDD4E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D06B697A-FA68-47E5-9E3F-E59437FE9BE2}"/>
              </a:ext>
            </a:extLst>
          </p:cNvPr>
          <p:cNvSpPr/>
          <p:nvPr/>
        </p:nvSpPr>
        <p:spPr>
          <a:xfrm>
            <a:off x="235687" y="2831003"/>
            <a:ext cx="1630017" cy="14461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object 2">
            <a:extLst>
              <a:ext uri="{FF2B5EF4-FFF2-40B4-BE49-F238E27FC236}">
                <a16:creationId xmlns:a16="http://schemas.microsoft.com/office/drawing/2014/main" id="{A297DEBC-87B7-4A30-AC33-0F66C671024A}"/>
              </a:ext>
            </a:extLst>
          </p:cNvPr>
          <p:cNvSpPr txBox="1"/>
          <p:nvPr/>
        </p:nvSpPr>
        <p:spPr>
          <a:xfrm>
            <a:off x="290865" y="3301442"/>
            <a:ext cx="151966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600" i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Софт виртуализации</a:t>
            </a:r>
            <a:endParaRPr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FD138A2F-7B57-4D27-BC5D-0B85AFFE07CA}"/>
              </a:ext>
            </a:extLst>
          </p:cNvPr>
          <p:cNvSpPr txBox="1"/>
          <p:nvPr/>
        </p:nvSpPr>
        <p:spPr>
          <a:xfrm>
            <a:off x="1865704" y="3333955"/>
            <a:ext cx="151966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>
                <a:latin typeface="Segoe UI" panose="020B0502040204020203" pitchFamily="34" charset="0"/>
                <a:cs typeface="Segoe UI" panose="020B0502040204020203" pitchFamily="34" charset="0"/>
              </a:rPr>
              <a:t>Аудит текущей инфраструктуры</a:t>
            </a:r>
            <a:endParaRPr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id="{DDDAE53A-6AC2-4847-ACDF-A13EA1C4DE91}"/>
              </a:ext>
            </a:extLst>
          </p:cNvPr>
          <p:cNvSpPr txBox="1"/>
          <p:nvPr/>
        </p:nvSpPr>
        <p:spPr>
          <a:xfrm>
            <a:off x="3167788" y="2445798"/>
            <a:ext cx="1455964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>
                <a:latin typeface="Segoe UI" panose="020B0502040204020203" pitchFamily="34" charset="0"/>
                <a:cs typeface="Segoe UI" panose="020B0502040204020203" pitchFamily="34" charset="0"/>
              </a:rPr>
              <a:t>Разработка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>
                <a:latin typeface="Segoe UI" panose="020B0502040204020203" pitchFamily="34" charset="0"/>
                <a:cs typeface="Segoe UI" panose="020B0502040204020203" pitchFamily="34" charset="0"/>
              </a:rPr>
              <a:t>дорожной карты перехода</a:t>
            </a:r>
            <a:endParaRPr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3A9CC5A8-AEFB-4F23-B01D-658B1C3E9231}"/>
              </a:ext>
            </a:extLst>
          </p:cNvPr>
          <p:cNvSpPr txBox="1"/>
          <p:nvPr/>
        </p:nvSpPr>
        <p:spPr>
          <a:xfrm>
            <a:off x="3385366" y="3697829"/>
            <a:ext cx="1278204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>
                <a:latin typeface="Segoe UI" panose="020B0502040204020203" pitchFamily="34" charset="0"/>
                <a:cs typeface="Segoe UI" panose="020B0502040204020203" pitchFamily="34" charset="0"/>
              </a:rPr>
              <a:t>Разработка технического проекта</a:t>
            </a:r>
            <a:endParaRPr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object 2">
            <a:extLst>
              <a:ext uri="{FF2B5EF4-FFF2-40B4-BE49-F238E27FC236}">
                <a16:creationId xmlns:a16="http://schemas.microsoft.com/office/drawing/2014/main" id="{2B182288-A034-4D5D-B7BB-695DD575730C}"/>
              </a:ext>
            </a:extLst>
          </p:cNvPr>
          <p:cNvSpPr txBox="1"/>
          <p:nvPr/>
        </p:nvSpPr>
        <p:spPr>
          <a:xfrm>
            <a:off x="5170463" y="2831003"/>
            <a:ext cx="109776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>
                <a:latin typeface="Segoe UI" panose="020B0502040204020203" pitchFamily="34" charset="0"/>
                <a:cs typeface="Segoe UI" panose="020B0502040204020203" pitchFamily="34" charset="0"/>
              </a:rPr>
              <a:t>Миграция</a:t>
            </a:r>
            <a:endParaRPr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9248B9A4-F6CD-4698-ACFA-7485BF3CE241}"/>
              </a:ext>
            </a:extLst>
          </p:cNvPr>
          <p:cNvSpPr txBox="1"/>
          <p:nvPr/>
        </p:nvSpPr>
        <p:spPr>
          <a:xfrm>
            <a:off x="5623144" y="3433670"/>
            <a:ext cx="101283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>
                <a:latin typeface="Segoe UI" panose="020B0502040204020203" pitchFamily="34" charset="0"/>
                <a:cs typeface="Segoe UI" panose="020B0502040204020203" pitchFamily="34" charset="0"/>
              </a:rPr>
              <a:t>Внедрение</a:t>
            </a:r>
            <a:endParaRPr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1C0AD375-7375-4ADD-95BE-2DCC6BA42448}"/>
              </a:ext>
            </a:extLst>
          </p:cNvPr>
          <p:cNvSpPr txBox="1"/>
          <p:nvPr/>
        </p:nvSpPr>
        <p:spPr>
          <a:xfrm>
            <a:off x="5116596" y="4115019"/>
            <a:ext cx="120549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>
                <a:latin typeface="Segoe UI" panose="020B0502040204020203" pitchFamily="34" charset="0"/>
                <a:cs typeface="Segoe UI" panose="020B0502040204020203" pitchFamily="34" charset="0"/>
              </a:rPr>
              <a:t>Техническая поддержка</a:t>
            </a:r>
            <a:endParaRPr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object 2">
            <a:extLst>
              <a:ext uri="{FF2B5EF4-FFF2-40B4-BE49-F238E27FC236}">
                <a16:creationId xmlns:a16="http://schemas.microsoft.com/office/drawing/2014/main" id="{F40E6802-A242-4C34-9D16-5A9489F4DEC8}"/>
              </a:ext>
            </a:extLst>
          </p:cNvPr>
          <p:cNvSpPr txBox="1"/>
          <p:nvPr/>
        </p:nvSpPr>
        <p:spPr>
          <a:xfrm>
            <a:off x="7364008" y="2970099"/>
            <a:ext cx="101283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i="1" spc="-10" dirty="0">
                <a:latin typeface="Segoe UI" panose="020B0502040204020203" pitchFamily="34" charset="0"/>
                <a:cs typeface="Segoe UI" panose="020B0502040204020203" pitchFamily="34" charset="0"/>
              </a:rPr>
              <a:t>Серверы</a:t>
            </a:r>
            <a:endParaRPr sz="16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2E3EA14D-4078-43AD-BD14-B2997AA5F1EF}"/>
              </a:ext>
            </a:extLst>
          </p:cNvPr>
          <p:cNvSpPr txBox="1"/>
          <p:nvPr/>
        </p:nvSpPr>
        <p:spPr>
          <a:xfrm>
            <a:off x="7344523" y="3372115"/>
            <a:ext cx="101283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i="1" spc="-10" dirty="0">
                <a:latin typeface="Segoe UI" panose="020B0502040204020203" pitchFamily="34" charset="0"/>
                <a:cs typeface="Segoe UI" panose="020B0502040204020203" pitchFamily="34" charset="0"/>
              </a:rPr>
              <a:t>СХД</a:t>
            </a:r>
            <a:endParaRPr sz="16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object 2">
            <a:extLst>
              <a:ext uri="{FF2B5EF4-FFF2-40B4-BE49-F238E27FC236}">
                <a16:creationId xmlns:a16="http://schemas.microsoft.com/office/drawing/2014/main" id="{3E4A589A-FB27-4AD7-820F-96A74339ADD8}"/>
              </a:ext>
            </a:extLst>
          </p:cNvPr>
          <p:cNvSpPr txBox="1"/>
          <p:nvPr/>
        </p:nvSpPr>
        <p:spPr>
          <a:xfrm>
            <a:off x="7364007" y="3768549"/>
            <a:ext cx="101283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i="1" spc="-10" dirty="0">
                <a:latin typeface="Segoe UI" panose="020B0502040204020203" pitchFamily="34" charset="0"/>
                <a:cs typeface="Segoe UI" panose="020B0502040204020203" pitchFamily="34" charset="0"/>
              </a:rPr>
              <a:t>Сеть</a:t>
            </a:r>
            <a:endParaRPr sz="16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C78ED7-88BB-49F8-B9F3-117BAC4A881D}"/>
              </a:ext>
            </a:extLst>
          </p:cNvPr>
          <p:cNvSpPr txBox="1"/>
          <p:nvPr/>
        </p:nvSpPr>
        <p:spPr>
          <a:xfrm>
            <a:off x="2949551" y="353836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3711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98863" y="405795"/>
            <a:ext cx="9570486" cy="500244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КОГДА АКТУАЛЬНО?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01900" y="1414043"/>
            <a:ext cx="2838257" cy="2808584"/>
            <a:chOff x="590743" y="1443819"/>
            <a:chExt cx="2838257" cy="2808584"/>
          </a:xfrm>
        </p:grpSpPr>
        <p:sp>
          <p:nvSpPr>
            <p:cNvPr id="23" name="TextBox 22"/>
            <p:cNvSpPr txBox="1"/>
            <p:nvPr/>
          </p:nvSpPr>
          <p:spPr>
            <a:xfrm>
              <a:off x="590743" y="1443819"/>
              <a:ext cx="2728927" cy="554203"/>
            </a:xfrm>
            <a:prstGeom prst="rect">
              <a:avLst/>
            </a:prstGeom>
            <a:solidFill>
              <a:srgbClr val="66A9D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>
                  <a:latin typeface="+mj-lt"/>
                  <a:cs typeface="Segoe UI Semilight" panose="020B0402040204020203" pitchFamily="34" charset="0"/>
                </a:rPr>
                <a:t>Замена </a:t>
              </a:r>
              <a:r>
                <a:rPr lang="en-US" sz="1400" dirty="0">
                  <a:latin typeface="+mj-lt"/>
                  <a:cs typeface="Segoe UI Semilight" panose="020B0402040204020203" pitchFamily="34" charset="0"/>
                </a:rPr>
                <a:t>VMware, Hyper-V </a:t>
              </a:r>
              <a:r>
                <a:rPr lang="ru-RU" sz="1400" dirty="0">
                  <a:latin typeface="+mj-lt"/>
                  <a:cs typeface="Segoe UI Semilight" panose="020B0402040204020203" pitchFamily="34" charset="0"/>
                </a:rPr>
                <a:t>или </a:t>
              </a:r>
              <a:r>
                <a:rPr lang="en-US" sz="1400" dirty="0">
                  <a:latin typeface="+mj-lt"/>
                  <a:cs typeface="Segoe UI Semilight" panose="020B0402040204020203" pitchFamily="34" charset="0"/>
                </a:rPr>
                <a:t>Opensource</a:t>
              </a:r>
              <a:endParaRPr lang="ru-RU" sz="1400" dirty="0">
                <a:latin typeface="+mj-lt"/>
                <a:cs typeface="Segoe UI Semilight" panose="020B0402040204020203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6335" y="2085284"/>
              <a:ext cx="2822665" cy="21671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285750" lvl="1" indent="-285750" defTabSz="711200">
                <a:spcBef>
                  <a:spcPct val="0"/>
                </a:spcBef>
                <a:spcAft>
                  <a:spcPts val="1200"/>
                </a:spcAft>
                <a:buClr>
                  <a:schemeClr val="tx1">
                    <a:lumMod val="75000"/>
                    <a:lumOff val="2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1400" dirty="0">
                  <a:cs typeface="Segoe UI Semilight" panose="020B0402040204020203" pitchFamily="34" charset="0"/>
                </a:rPr>
                <a:t>Получить легальный софт   с минимизацией рисков уязвимости</a:t>
              </a:r>
            </a:p>
            <a:p>
              <a:pPr marL="285750" lvl="1" indent="-285750" defTabSz="711200">
                <a:spcBef>
                  <a:spcPct val="0"/>
                </a:spcBef>
                <a:spcAft>
                  <a:spcPts val="1200"/>
                </a:spcAft>
                <a:buClr>
                  <a:schemeClr val="tx1">
                    <a:lumMod val="75000"/>
                    <a:lumOff val="2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1400" dirty="0">
                  <a:cs typeface="Segoe UI Semilight" panose="020B0402040204020203" pitchFamily="34" charset="0"/>
                </a:rPr>
                <a:t>Заручиться официальной поддержкой вендоров, повысить удобство обслуживания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B3552600-2B48-45F1-8343-685067564970}"/>
                </a:ext>
              </a:extLst>
            </p:cNvPr>
            <p:cNvSpPr/>
            <p:nvPr/>
          </p:nvSpPr>
          <p:spPr>
            <a:xfrm>
              <a:off x="590743" y="1443820"/>
              <a:ext cx="2728927" cy="2561650"/>
            </a:xfrm>
            <a:prstGeom prst="rect">
              <a:avLst/>
            </a:prstGeom>
            <a:noFill/>
            <a:ln>
              <a:solidFill>
                <a:srgbClr val="66A9D9">
                  <a:alpha val="90000"/>
                </a:srgb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38C249-E2D0-425C-AC0B-C4DA6C7DB15F}"/>
              </a:ext>
            </a:extLst>
          </p:cNvPr>
          <p:cNvSpPr/>
          <p:nvPr/>
        </p:nvSpPr>
        <p:spPr>
          <a:xfrm>
            <a:off x="417492" y="4957699"/>
            <a:ext cx="11222356" cy="11752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510231-6443-4B1D-AD4C-55BB0323ADAC}"/>
              </a:ext>
            </a:extLst>
          </p:cNvPr>
          <p:cNvSpPr txBox="1"/>
          <p:nvPr/>
        </p:nvSpPr>
        <p:spPr>
          <a:xfrm>
            <a:off x="684131" y="4957696"/>
            <a:ext cx="11090377" cy="11752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ctr" anchorCtr="0">
            <a:no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500" dirty="0">
                <a:cs typeface="Segoe UI Semilight" panose="020B0402040204020203" pitchFamily="34" charset="0"/>
              </a:rPr>
              <a:t>Приобретение под проект (при необходимости): </a:t>
            </a:r>
          </a:p>
          <a:p>
            <a:pPr marL="285750" indent="-285750" algn="ctr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500" dirty="0">
                <a:cs typeface="Segoe UI Semilight" panose="020B0402040204020203" pitchFamily="34" charset="0"/>
              </a:rPr>
              <a:t>инфраструктурных мощностей (серверы, </a:t>
            </a:r>
            <a:r>
              <a:rPr lang="ru-RU" sz="1500" dirty="0" err="1">
                <a:cs typeface="Segoe UI Semilight" panose="020B0402040204020203" pitchFamily="34" charset="0"/>
              </a:rPr>
              <a:t>схд</a:t>
            </a:r>
            <a:r>
              <a:rPr lang="ru-RU" sz="1500" dirty="0">
                <a:cs typeface="Segoe UI Semilight" panose="020B0402040204020203" pitchFamily="34" charset="0"/>
              </a:rPr>
              <a:t>)</a:t>
            </a:r>
          </a:p>
          <a:p>
            <a:pPr marL="285750" indent="-285750" algn="ctr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500" dirty="0">
                <a:cs typeface="Segoe UI Semilight" panose="020B0402040204020203" pitchFamily="34" charset="0"/>
              </a:rPr>
              <a:t>услуг по аудиту, внедрению и миграции</a:t>
            </a:r>
            <a:endParaRPr lang="ru-RU" sz="1400" dirty="0">
              <a:solidFill>
                <a:schemeClr val="dk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3A2472-E154-41B2-976A-E7031AC7FB6E}"/>
              </a:ext>
            </a:extLst>
          </p:cNvPr>
          <p:cNvSpPr txBox="1"/>
          <p:nvPr/>
        </p:nvSpPr>
        <p:spPr>
          <a:xfrm>
            <a:off x="5859207" y="4062956"/>
            <a:ext cx="473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+</a:t>
            </a:r>
            <a:endParaRPr lang="ru-RU" sz="4000" dirty="0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C55B40E-50DF-492E-874F-120F4188CCA5}"/>
              </a:ext>
            </a:extLst>
          </p:cNvPr>
          <p:cNvGrpSpPr/>
          <p:nvPr/>
        </p:nvGrpSpPr>
        <p:grpSpPr>
          <a:xfrm>
            <a:off x="3279741" y="1414043"/>
            <a:ext cx="2838257" cy="2808584"/>
            <a:chOff x="590743" y="1443819"/>
            <a:chExt cx="2838257" cy="280858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FF40A8-5783-4627-B416-B19FFBA474D0}"/>
                </a:ext>
              </a:extLst>
            </p:cNvPr>
            <p:cNvSpPr txBox="1"/>
            <p:nvPr/>
          </p:nvSpPr>
          <p:spPr>
            <a:xfrm>
              <a:off x="590743" y="1443819"/>
              <a:ext cx="2728927" cy="554203"/>
            </a:xfrm>
            <a:prstGeom prst="rect">
              <a:avLst/>
            </a:prstGeom>
            <a:solidFill>
              <a:srgbClr val="66A9D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>
                  <a:latin typeface="+mj-lt"/>
                  <a:cs typeface="Segoe UI Semilight" panose="020B0402040204020203" pitchFamily="34" charset="0"/>
                </a:rPr>
                <a:t>Замена ранее приобретенного софта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43F3DE9-7BA9-47D3-BC13-FA2442CCC424}"/>
                </a:ext>
              </a:extLst>
            </p:cNvPr>
            <p:cNvSpPr txBox="1"/>
            <p:nvPr/>
          </p:nvSpPr>
          <p:spPr>
            <a:xfrm>
              <a:off x="606335" y="2085284"/>
              <a:ext cx="2822665" cy="21671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285750" lvl="1" indent="-285750" defTabSz="711200">
                <a:spcBef>
                  <a:spcPct val="0"/>
                </a:spcBef>
                <a:spcAft>
                  <a:spcPts val="1200"/>
                </a:spcAft>
                <a:buClr>
                  <a:schemeClr val="tx1">
                    <a:lumMod val="75000"/>
                    <a:lumOff val="2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1400" dirty="0">
                  <a:cs typeface="Segoe UI Semilight" panose="020B0402040204020203" pitchFamily="34" charset="0"/>
                </a:rPr>
                <a:t>Получить более функциональное или бюджетное решение 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E6E455E6-865E-4175-92F9-5EB6B74B5178}"/>
                </a:ext>
              </a:extLst>
            </p:cNvPr>
            <p:cNvSpPr/>
            <p:nvPr/>
          </p:nvSpPr>
          <p:spPr>
            <a:xfrm>
              <a:off x="590743" y="1443820"/>
              <a:ext cx="2728927" cy="2561650"/>
            </a:xfrm>
            <a:prstGeom prst="rect">
              <a:avLst/>
            </a:prstGeom>
            <a:noFill/>
            <a:ln>
              <a:solidFill>
                <a:srgbClr val="66A9D9">
                  <a:alpha val="90000"/>
                </a:srgb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A9C2A36-D489-4BCE-9406-121B43443614}"/>
              </a:ext>
            </a:extLst>
          </p:cNvPr>
          <p:cNvGrpSpPr/>
          <p:nvPr/>
        </p:nvGrpSpPr>
        <p:grpSpPr>
          <a:xfrm>
            <a:off x="6157581" y="1414042"/>
            <a:ext cx="2838258" cy="2730637"/>
            <a:chOff x="372082" y="1443818"/>
            <a:chExt cx="2838258" cy="273063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107C571-9E22-4BE3-8261-585E7D3D764C}"/>
                </a:ext>
              </a:extLst>
            </p:cNvPr>
            <p:cNvSpPr txBox="1"/>
            <p:nvPr/>
          </p:nvSpPr>
          <p:spPr>
            <a:xfrm>
              <a:off x="372082" y="1443818"/>
              <a:ext cx="2728927" cy="554203"/>
            </a:xfrm>
            <a:prstGeom prst="rect">
              <a:avLst/>
            </a:prstGeom>
            <a:solidFill>
              <a:srgbClr val="66A9D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>
                  <a:latin typeface="+mj-lt"/>
                  <a:cs typeface="Segoe UI Semilight" panose="020B0402040204020203" pitchFamily="34" charset="0"/>
                </a:rPr>
                <a:t>Выполнение требований регуляторов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3086234-CF78-4453-B930-9FBD2876BED8}"/>
                </a:ext>
              </a:extLst>
            </p:cNvPr>
            <p:cNvSpPr txBox="1"/>
            <p:nvPr/>
          </p:nvSpPr>
          <p:spPr>
            <a:xfrm>
              <a:off x="387675" y="2007336"/>
              <a:ext cx="2822665" cy="21671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285750" lvl="1" indent="-285750" defTabSz="711200">
                <a:spcBef>
                  <a:spcPct val="0"/>
                </a:spcBef>
                <a:spcAft>
                  <a:spcPts val="1200"/>
                </a:spcAft>
                <a:buClr>
                  <a:schemeClr val="tx1">
                    <a:lumMod val="75000"/>
                    <a:lumOff val="2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1400" dirty="0">
                  <a:cs typeface="Segoe UI Semilight" panose="020B0402040204020203" pitchFamily="34" charset="0"/>
                </a:rPr>
                <a:t>Соблюсти требования контролирующих органов</a:t>
              </a:r>
              <a:endParaRPr lang="ru-RU" sz="1400" dirty="0">
                <a:solidFill>
                  <a:srgbClr val="FF0000"/>
                </a:solidFill>
                <a:cs typeface="Segoe UI Semilight" panose="020B0402040204020203" pitchFamily="34" charset="0"/>
              </a:endParaRP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764F4244-0B51-4A87-AF9C-A38AC5B38669}"/>
                </a:ext>
              </a:extLst>
            </p:cNvPr>
            <p:cNvSpPr/>
            <p:nvPr/>
          </p:nvSpPr>
          <p:spPr>
            <a:xfrm>
              <a:off x="372083" y="1443820"/>
              <a:ext cx="2728927" cy="2561650"/>
            </a:xfrm>
            <a:prstGeom prst="rect">
              <a:avLst/>
            </a:prstGeom>
            <a:noFill/>
            <a:ln>
              <a:solidFill>
                <a:srgbClr val="66A9D9">
                  <a:alpha val="90000"/>
                </a:srgb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D626EB1A-69B4-48A9-99BE-5F9D68C638CA}"/>
              </a:ext>
            </a:extLst>
          </p:cNvPr>
          <p:cNvGrpSpPr/>
          <p:nvPr/>
        </p:nvGrpSpPr>
        <p:grpSpPr>
          <a:xfrm>
            <a:off x="9035421" y="1394206"/>
            <a:ext cx="2838257" cy="2808584"/>
            <a:chOff x="590743" y="1443819"/>
            <a:chExt cx="2838257" cy="280858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2A284B1-4271-4840-BDF7-F011E6F1C9CA}"/>
                </a:ext>
              </a:extLst>
            </p:cNvPr>
            <p:cNvSpPr txBox="1"/>
            <p:nvPr/>
          </p:nvSpPr>
          <p:spPr>
            <a:xfrm>
              <a:off x="590743" y="1443819"/>
              <a:ext cx="2728927" cy="554203"/>
            </a:xfrm>
            <a:prstGeom prst="rect">
              <a:avLst/>
            </a:prstGeom>
            <a:solidFill>
              <a:srgbClr val="66A9D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>
                  <a:latin typeface="+mj-lt"/>
                  <a:cs typeface="Segoe UI Semilight" panose="020B0402040204020203" pitchFamily="34" charset="0"/>
                </a:rPr>
                <a:t>Под расширение парка инфраструктуры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40BE5BA-99F1-4C5A-A7B9-E371297A3466}"/>
                </a:ext>
              </a:extLst>
            </p:cNvPr>
            <p:cNvSpPr txBox="1"/>
            <p:nvPr/>
          </p:nvSpPr>
          <p:spPr>
            <a:xfrm>
              <a:off x="606335" y="2085284"/>
              <a:ext cx="2822665" cy="21671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285750" lvl="1" indent="-285750" defTabSz="711200">
                <a:spcBef>
                  <a:spcPct val="0"/>
                </a:spcBef>
                <a:spcAft>
                  <a:spcPts val="1200"/>
                </a:spcAft>
                <a:buClr>
                  <a:schemeClr val="tx1">
                    <a:lumMod val="75000"/>
                    <a:lumOff val="2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1400" dirty="0">
                  <a:cs typeface="Segoe UI Semilight" panose="020B0402040204020203" pitchFamily="34" charset="0"/>
                </a:rPr>
                <a:t>Получить легальный софт   с минимизацией рисков уязвимости</a:t>
              </a:r>
            </a:p>
            <a:p>
              <a:pPr marL="285750" lvl="1" indent="-285750" defTabSz="711200">
                <a:spcBef>
                  <a:spcPct val="0"/>
                </a:spcBef>
                <a:spcAft>
                  <a:spcPts val="1200"/>
                </a:spcAft>
                <a:buClr>
                  <a:schemeClr val="tx1">
                    <a:lumMod val="75000"/>
                    <a:lumOff val="2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1400" dirty="0">
                  <a:cs typeface="Segoe UI Semilight" panose="020B0402040204020203" pitchFamily="34" charset="0"/>
                </a:rPr>
                <a:t>Заручиться официальной поддержкой вендоров, повысить удобство обслуживания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0DBCF8E5-1DA3-4A8F-B97B-AE4F073468D3}"/>
                </a:ext>
              </a:extLst>
            </p:cNvPr>
            <p:cNvSpPr/>
            <p:nvPr/>
          </p:nvSpPr>
          <p:spPr>
            <a:xfrm>
              <a:off x="590743" y="1443820"/>
              <a:ext cx="2728927" cy="2561650"/>
            </a:xfrm>
            <a:prstGeom prst="rect">
              <a:avLst/>
            </a:prstGeom>
            <a:noFill/>
            <a:ln>
              <a:solidFill>
                <a:srgbClr val="66A9D9">
                  <a:alpha val="90000"/>
                </a:srgb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2482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98863" y="405795"/>
            <a:ext cx="9570486" cy="500244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САМОСТОЯТЕЛЬНЫЙ ЧЕК-АП</a:t>
            </a:r>
          </a:p>
        </p:txBody>
      </p:sp>
      <p:sp>
        <p:nvSpPr>
          <p:cNvPr id="56" name="Скругленный прямоугольник 18">
            <a:extLst>
              <a:ext uri="{FF2B5EF4-FFF2-40B4-BE49-F238E27FC236}">
                <a16:creationId xmlns:a16="http://schemas.microsoft.com/office/drawing/2014/main" id="{5BEA1FDC-4A2A-4D17-B54A-CA79427F8AE7}"/>
              </a:ext>
            </a:extLst>
          </p:cNvPr>
          <p:cNvSpPr/>
          <p:nvPr/>
        </p:nvSpPr>
        <p:spPr>
          <a:xfrm>
            <a:off x="4714641" y="1364370"/>
            <a:ext cx="1113403" cy="450447"/>
          </a:xfrm>
          <a:prstGeom prst="roundRect">
            <a:avLst>
              <a:gd name="adj" fmla="val 0"/>
            </a:avLst>
          </a:prstGeom>
          <a:solidFill>
            <a:schemeClr val="bg2">
              <a:lumMod val="25000"/>
            </a:schemeClr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+mj-lt"/>
              </a:rPr>
              <a:t>Точно нет</a:t>
            </a:r>
            <a:endParaRPr lang="ru-RU" sz="1200" dirty="0">
              <a:solidFill>
                <a:schemeClr val="bg1"/>
              </a:solidFill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72" name="Скругленный прямоугольник 18">
            <a:extLst>
              <a:ext uri="{FF2B5EF4-FFF2-40B4-BE49-F238E27FC236}">
                <a16:creationId xmlns:a16="http://schemas.microsoft.com/office/drawing/2014/main" id="{3D426589-CF2A-4008-A746-459BB7CE4EC8}"/>
              </a:ext>
            </a:extLst>
          </p:cNvPr>
          <p:cNvSpPr/>
          <p:nvPr/>
        </p:nvSpPr>
        <p:spPr>
          <a:xfrm>
            <a:off x="6128804" y="1364370"/>
            <a:ext cx="1113403" cy="450447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+mj-lt"/>
              </a:rPr>
              <a:t>Скорее нет</a:t>
            </a:r>
            <a:endParaRPr lang="ru-RU" sz="1200" dirty="0">
              <a:solidFill>
                <a:schemeClr val="bg1"/>
              </a:solidFill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74" name="Скругленный прямоугольник 18">
            <a:extLst>
              <a:ext uri="{FF2B5EF4-FFF2-40B4-BE49-F238E27FC236}">
                <a16:creationId xmlns:a16="http://schemas.microsoft.com/office/drawing/2014/main" id="{7EC5CAF0-7245-4BE6-BF51-DBD00DAB0FFE}"/>
              </a:ext>
            </a:extLst>
          </p:cNvPr>
          <p:cNvSpPr/>
          <p:nvPr/>
        </p:nvSpPr>
        <p:spPr>
          <a:xfrm>
            <a:off x="7542967" y="1364370"/>
            <a:ext cx="1113403" cy="450447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+mj-lt"/>
              </a:rPr>
              <a:t>Нейтрально</a:t>
            </a:r>
            <a:endParaRPr lang="ru-RU" sz="1200" dirty="0">
              <a:solidFill>
                <a:schemeClr val="bg1"/>
              </a:solidFill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76" name="Скругленный прямоугольник 18">
            <a:extLst>
              <a:ext uri="{FF2B5EF4-FFF2-40B4-BE49-F238E27FC236}">
                <a16:creationId xmlns:a16="http://schemas.microsoft.com/office/drawing/2014/main" id="{CED9F8F0-31B6-44C4-A181-2BD48B464205}"/>
              </a:ext>
            </a:extLst>
          </p:cNvPr>
          <p:cNvSpPr/>
          <p:nvPr/>
        </p:nvSpPr>
        <p:spPr>
          <a:xfrm>
            <a:off x="8957130" y="1364370"/>
            <a:ext cx="1113403" cy="450447"/>
          </a:xfrm>
          <a:prstGeom prst="roundRect">
            <a:avLst>
              <a:gd name="adj" fmla="val 0"/>
            </a:avLst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+mj-lt"/>
              </a:rPr>
              <a:t>Скорее да</a:t>
            </a:r>
            <a:endParaRPr lang="ru-RU" sz="1200" dirty="0">
              <a:solidFill>
                <a:schemeClr val="bg1"/>
              </a:solidFill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78" name="Скругленный прямоугольник 18">
            <a:extLst>
              <a:ext uri="{FF2B5EF4-FFF2-40B4-BE49-F238E27FC236}">
                <a16:creationId xmlns:a16="http://schemas.microsoft.com/office/drawing/2014/main" id="{E6DEBDA2-DCE7-4B2C-BB28-9BD0B6476841}"/>
              </a:ext>
            </a:extLst>
          </p:cNvPr>
          <p:cNvSpPr/>
          <p:nvPr/>
        </p:nvSpPr>
        <p:spPr>
          <a:xfrm>
            <a:off x="10371293" y="1364370"/>
            <a:ext cx="1113403" cy="450447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+mj-lt"/>
              </a:rPr>
              <a:t>Точно да</a:t>
            </a:r>
            <a:endParaRPr lang="ru-RU" sz="1200" dirty="0">
              <a:solidFill>
                <a:schemeClr val="bg1"/>
              </a:solidFill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80" name="Скругленный прямоугольник 18">
            <a:extLst>
              <a:ext uri="{FF2B5EF4-FFF2-40B4-BE49-F238E27FC236}">
                <a16:creationId xmlns:a16="http://schemas.microsoft.com/office/drawing/2014/main" id="{03A9F8BA-FE5F-4117-B326-E4337A049CBE}"/>
              </a:ext>
            </a:extLst>
          </p:cNvPr>
          <p:cNvSpPr/>
          <p:nvPr/>
        </p:nvSpPr>
        <p:spPr>
          <a:xfrm>
            <a:off x="498864" y="2109623"/>
            <a:ext cx="4002798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1400" dirty="0">
                <a:latin typeface="+mj-lt"/>
              </a:rPr>
              <a:t>В планах есть проекты, требующие доп. инфраструктурных мощностей </a:t>
            </a:r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81" name="Скругленный прямоугольник 18">
            <a:extLst>
              <a:ext uri="{FF2B5EF4-FFF2-40B4-BE49-F238E27FC236}">
                <a16:creationId xmlns:a16="http://schemas.microsoft.com/office/drawing/2014/main" id="{251E6C68-5846-4A22-B476-7FF3243C6F08}"/>
              </a:ext>
            </a:extLst>
          </p:cNvPr>
          <p:cNvSpPr/>
          <p:nvPr/>
        </p:nvSpPr>
        <p:spPr>
          <a:xfrm>
            <a:off x="498863" y="2784537"/>
            <a:ext cx="4002798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1400" dirty="0">
                <a:latin typeface="+mj-lt"/>
              </a:rPr>
              <a:t>Полностью удовлетворен </a:t>
            </a:r>
          </a:p>
          <a:p>
            <a:pPr algn="ctr"/>
            <a:r>
              <a:rPr lang="ru-RU" sz="1400" dirty="0">
                <a:latin typeface="+mj-lt"/>
              </a:rPr>
              <a:t>текущим софтом виртуализации</a:t>
            </a:r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82" name="Скругленный прямоугольник 18">
            <a:extLst>
              <a:ext uri="{FF2B5EF4-FFF2-40B4-BE49-F238E27FC236}">
                <a16:creationId xmlns:a16="http://schemas.microsoft.com/office/drawing/2014/main" id="{B57553DA-43E7-43F9-A85A-F4B16F226A22}"/>
              </a:ext>
            </a:extLst>
          </p:cNvPr>
          <p:cNvSpPr/>
          <p:nvPr/>
        </p:nvSpPr>
        <p:spPr>
          <a:xfrm>
            <a:off x="498863" y="3459451"/>
            <a:ext cx="4002798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1400" dirty="0">
                <a:latin typeface="+mj-lt"/>
              </a:rPr>
              <a:t>Поддержка успешно решает все вопросы</a:t>
            </a:r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83" name="Скругленный прямоугольник 18">
            <a:extLst>
              <a:ext uri="{FF2B5EF4-FFF2-40B4-BE49-F238E27FC236}">
                <a16:creationId xmlns:a16="http://schemas.microsoft.com/office/drawing/2014/main" id="{A3DEF54F-06AD-4302-A022-09BA0F84FBF4}"/>
              </a:ext>
            </a:extLst>
          </p:cNvPr>
          <p:cNvSpPr/>
          <p:nvPr/>
        </p:nvSpPr>
        <p:spPr>
          <a:xfrm>
            <a:off x="498863" y="4134365"/>
            <a:ext cx="4002798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1400" dirty="0">
                <a:latin typeface="+mj-lt"/>
              </a:rPr>
              <a:t>Выполнены все требования регуляторов</a:t>
            </a:r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84" name="Скругленный прямоугольник 18">
            <a:extLst>
              <a:ext uri="{FF2B5EF4-FFF2-40B4-BE49-F238E27FC236}">
                <a16:creationId xmlns:a16="http://schemas.microsoft.com/office/drawing/2014/main" id="{24C72451-A431-4DFE-A0E8-A46C077DF78D}"/>
              </a:ext>
            </a:extLst>
          </p:cNvPr>
          <p:cNvSpPr/>
          <p:nvPr/>
        </p:nvSpPr>
        <p:spPr>
          <a:xfrm>
            <a:off x="498863" y="4809279"/>
            <a:ext cx="4002798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1400" dirty="0">
                <a:latin typeface="+mj-lt"/>
              </a:rPr>
              <a:t>100% доступность сервисов / </a:t>
            </a:r>
          </a:p>
          <a:p>
            <a:pPr algn="ctr"/>
            <a:r>
              <a:rPr lang="ru-RU" sz="1400" dirty="0">
                <a:latin typeface="+mj-lt"/>
              </a:rPr>
              <a:t>Не бывает случае потери данных </a:t>
            </a:r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85" name="Скругленный прямоугольник 18">
            <a:extLst>
              <a:ext uri="{FF2B5EF4-FFF2-40B4-BE49-F238E27FC236}">
                <a16:creationId xmlns:a16="http://schemas.microsoft.com/office/drawing/2014/main" id="{9FF59EE5-B799-41AE-B668-0669F5142010}"/>
              </a:ext>
            </a:extLst>
          </p:cNvPr>
          <p:cNvSpPr/>
          <p:nvPr/>
        </p:nvSpPr>
        <p:spPr>
          <a:xfrm>
            <a:off x="498863" y="5484193"/>
            <a:ext cx="4002798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1400" dirty="0">
                <a:latin typeface="+mj-lt"/>
              </a:rPr>
              <a:t>Выполняются требования по </a:t>
            </a:r>
            <a:r>
              <a:rPr lang="en-US" sz="1400" dirty="0">
                <a:latin typeface="+mj-lt"/>
              </a:rPr>
              <a:t>RTO </a:t>
            </a:r>
            <a:r>
              <a:rPr lang="ru-RU" sz="1400" dirty="0">
                <a:latin typeface="+mj-lt"/>
              </a:rPr>
              <a:t>и </a:t>
            </a:r>
            <a:r>
              <a:rPr lang="en-US" sz="1400" dirty="0">
                <a:latin typeface="+mj-lt"/>
              </a:rPr>
              <a:t>RPO</a:t>
            </a:r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86" name="Скругленный прямоугольник 18">
            <a:extLst>
              <a:ext uri="{FF2B5EF4-FFF2-40B4-BE49-F238E27FC236}">
                <a16:creationId xmlns:a16="http://schemas.microsoft.com/office/drawing/2014/main" id="{619FD6AA-8198-4917-AB74-62FA1CEA7A5C}"/>
              </a:ext>
            </a:extLst>
          </p:cNvPr>
          <p:cNvSpPr/>
          <p:nvPr/>
        </p:nvSpPr>
        <p:spPr>
          <a:xfrm>
            <a:off x="4714641" y="2109622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87" name="Скругленный прямоугольник 18">
            <a:extLst>
              <a:ext uri="{FF2B5EF4-FFF2-40B4-BE49-F238E27FC236}">
                <a16:creationId xmlns:a16="http://schemas.microsoft.com/office/drawing/2014/main" id="{56F58F37-7605-4B48-A188-7540AF42A54D}"/>
              </a:ext>
            </a:extLst>
          </p:cNvPr>
          <p:cNvSpPr/>
          <p:nvPr/>
        </p:nvSpPr>
        <p:spPr>
          <a:xfrm>
            <a:off x="4714640" y="2784536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88" name="Скругленный прямоугольник 18">
            <a:extLst>
              <a:ext uri="{FF2B5EF4-FFF2-40B4-BE49-F238E27FC236}">
                <a16:creationId xmlns:a16="http://schemas.microsoft.com/office/drawing/2014/main" id="{425541F9-45C7-4FE9-9F53-D248984093BD}"/>
              </a:ext>
            </a:extLst>
          </p:cNvPr>
          <p:cNvSpPr/>
          <p:nvPr/>
        </p:nvSpPr>
        <p:spPr>
          <a:xfrm>
            <a:off x="4714639" y="3459450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89" name="Скругленный прямоугольник 18">
            <a:extLst>
              <a:ext uri="{FF2B5EF4-FFF2-40B4-BE49-F238E27FC236}">
                <a16:creationId xmlns:a16="http://schemas.microsoft.com/office/drawing/2014/main" id="{62A5C1F0-D211-4C1B-A53C-F04F2538306F}"/>
              </a:ext>
            </a:extLst>
          </p:cNvPr>
          <p:cNvSpPr/>
          <p:nvPr/>
        </p:nvSpPr>
        <p:spPr>
          <a:xfrm>
            <a:off x="4714638" y="4132755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90" name="Скругленный прямоугольник 18">
            <a:extLst>
              <a:ext uri="{FF2B5EF4-FFF2-40B4-BE49-F238E27FC236}">
                <a16:creationId xmlns:a16="http://schemas.microsoft.com/office/drawing/2014/main" id="{80A5AA65-DA21-44E9-966C-6C2363B5EE47}"/>
              </a:ext>
            </a:extLst>
          </p:cNvPr>
          <p:cNvSpPr/>
          <p:nvPr/>
        </p:nvSpPr>
        <p:spPr>
          <a:xfrm>
            <a:off x="4714637" y="4809279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91" name="Скругленный прямоугольник 18">
            <a:extLst>
              <a:ext uri="{FF2B5EF4-FFF2-40B4-BE49-F238E27FC236}">
                <a16:creationId xmlns:a16="http://schemas.microsoft.com/office/drawing/2014/main" id="{8314666B-EBBC-4034-83DC-7442AAEFA576}"/>
              </a:ext>
            </a:extLst>
          </p:cNvPr>
          <p:cNvSpPr/>
          <p:nvPr/>
        </p:nvSpPr>
        <p:spPr>
          <a:xfrm>
            <a:off x="4727404" y="5480974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92" name="Скругленный прямоугольник 18">
            <a:extLst>
              <a:ext uri="{FF2B5EF4-FFF2-40B4-BE49-F238E27FC236}">
                <a16:creationId xmlns:a16="http://schemas.microsoft.com/office/drawing/2014/main" id="{6EC63627-2931-4641-8E2B-A04AC4F2F06B}"/>
              </a:ext>
            </a:extLst>
          </p:cNvPr>
          <p:cNvSpPr/>
          <p:nvPr/>
        </p:nvSpPr>
        <p:spPr>
          <a:xfrm>
            <a:off x="6128804" y="2109622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93" name="Скругленный прямоугольник 18">
            <a:extLst>
              <a:ext uri="{FF2B5EF4-FFF2-40B4-BE49-F238E27FC236}">
                <a16:creationId xmlns:a16="http://schemas.microsoft.com/office/drawing/2014/main" id="{61014951-7837-4BC8-B519-2EEF8A7F0962}"/>
              </a:ext>
            </a:extLst>
          </p:cNvPr>
          <p:cNvSpPr/>
          <p:nvPr/>
        </p:nvSpPr>
        <p:spPr>
          <a:xfrm>
            <a:off x="6128803" y="2784536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94" name="Скругленный прямоугольник 18">
            <a:extLst>
              <a:ext uri="{FF2B5EF4-FFF2-40B4-BE49-F238E27FC236}">
                <a16:creationId xmlns:a16="http://schemas.microsoft.com/office/drawing/2014/main" id="{5B125BF0-B8AF-4A95-A8EB-26BFB53C9910}"/>
              </a:ext>
            </a:extLst>
          </p:cNvPr>
          <p:cNvSpPr/>
          <p:nvPr/>
        </p:nvSpPr>
        <p:spPr>
          <a:xfrm>
            <a:off x="6128802" y="3459450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95" name="Скругленный прямоугольник 18">
            <a:extLst>
              <a:ext uri="{FF2B5EF4-FFF2-40B4-BE49-F238E27FC236}">
                <a16:creationId xmlns:a16="http://schemas.microsoft.com/office/drawing/2014/main" id="{FECC8056-82AE-4BA7-919C-2894BD861762}"/>
              </a:ext>
            </a:extLst>
          </p:cNvPr>
          <p:cNvSpPr/>
          <p:nvPr/>
        </p:nvSpPr>
        <p:spPr>
          <a:xfrm>
            <a:off x="6128801" y="4132755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96" name="Скругленный прямоугольник 18">
            <a:extLst>
              <a:ext uri="{FF2B5EF4-FFF2-40B4-BE49-F238E27FC236}">
                <a16:creationId xmlns:a16="http://schemas.microsoft.com/office/drawing/2014/main" id="{50DB7D14-B34F-47A9-8624-16AE0D7126B5}"/>
              </a:ext>
            </a:extLst>
          </p:cNvPr>
          <p:cNvSpPr/>
          <p:nvPr/>
        </p:nvSpPr>
        <p:spPr>
          <a:xfrm>
            <a:off x="6128800" y="4809279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97" name="Скругленный прямоугольник 18">
            <a:extLst>
              <a:ext uri="{FF2B5EF4-FFF2-40B4-BE49-F238E27FC236}">
                <a16:creationId xmlns:a16="http://schemas.microsoft.com/office/drawing/2014/main" id="{4F5C0DC2-2150-4382-909F-F6F478FE1678}"/>
              </a:ext>
            </a:extLst>
          </p:cNvPr>
          <p:cNvSpPr/>
          <p:nvPr/>
        </p:nvSpPr>
        <p:spPr>
          <a:xfrm>
            <a:off x="6141567" y="5480974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98" name="Скругленный прямоугольник 18">
            <a:extLst>
              <a:ext uri="{FF2B5EF4-FFF2-40B4-BE49-F238E27FC236}">
                <a16:creationId xmlns:a16="http://schemas.microsoft.com/office/drawing/2014/main" id="{864B462C-8E32-4C49-B79E-F3265593A457}"/>
              </a:ext>
            </a:extLst>
          </p:cNvPr>
          <p:cNvSpPr/>
          <p:nvPr/>
        </p:nvSpPr>
        <p:spPr>
          <a:xfrm>
            <a:off x="7555730" y="2109622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99" name="Скругленный прямоугольник 18">
            <a:extLst>
              <a:ext uri="{FF2B5EF4-FFF2-40B4-BE49-F238E27FC236}">
                <a16:creationId xmlns:a16="http://schemas.microsoft.com/office/drawing/2014/main" id="{45B46E98-5DEC-49DB-B1FD-31425EF64219}"/>
              </a:ext>
            </a:extLst>
          </p:cNvPr>
          <p:cNvSpPr/>
          <p:nvPr/>
        </p:nvSpPr>
        <p:spPr>
          <a:xfrm>
            <a:off x="7555729" y="2784536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00" name="Скругленный прямоугольник 18">
            <a:extLst>
              <a:ext uri="{FF2B5EF4-FFF2-40B4-BE49-F238E27FC236}">
                <a16:creationId xmlns:a16="http://schemas.microsoft.com/office/drawing/2014/main" id="{BFE9D51D-F3EA-47EC-8F58-2DDA9F27B1B9}"/>
              </a:ext>
            </a:extLst>
          </p:cNvPr>
          <p:cNvSpPr/>
          <p:nvPr/>
        </p:nvSpPr>
        <p:spPr>
          <a:xfrm>
            <a:off x="7555728" y="3459450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01" name="Скругленный прямоугольник 18">
            <a:extLst>
              <a:ext uri="{FF2B5EF4-FFF2-40B4-BE49-F238E27FC236}">
                <a16:creationId xmlns:a16="http://schemas.microsoft.com/office/drawing/2014/main" id="{F09F4C2C-2ADB-4F83-BBBC-CB4D74344308}"/>
              </a:ext>
            </a:extLst>
          </p:cNvPr>
          <p:cNvSpPr/>
          <p:nvPr/>
        </p:nvSpPr>
        <p:spPr>
          <a:xfrm>
            <a:off x="7555727" y="4132755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02" name="Скругленный прямоугольник 18">
            <a:extLst>
              <a:ext uri="{FF2B5EF4-FFF2-40B4-BE49-F238E27FC236}">
                <a16:creationId xmlns:a16="http://schemas.microsoft.com/office/drawing/2014/main" id="{B17475A5-FD6D-4072-8DDD-325762E1E39F}"/>
              </a:ext>
            </a:extLst>
          </p:cNvPr>
          <p:cNvSpPr/>
          <p:nvPr/>
        </p:nvSpPr>
        <p:spPr>
          <a:xfrm>
            <a:off x="7555726" y="4809279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03" name="Скругленный прямоугольник 18">
            <a:extLst>
              <a:ext uri="{FF2B5EF4-FFF2-40B4-BE49-F238E27FC236}">
                <a16:creationId xmlns:a16="http://schemas.microsoft.com/office/drawing/2014/main" id="{41E8A777-6BB0-4C14-A903-FA303132B58D}"/>
              </a:ext>
            </a:extLst>
          </p:cNvPr>
          <p:cNvSpPr/>
          <p:nvPr/>
        </p:nvSpPr>
        <p:spPr>
          <a:xfrm>
            <a:off x="7568493" y="5480974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04" name="Скругленный прямоугольник 18">
            <a:extLst>
              <a:ext uri="{FF2B5EF4-FFF2-40B4-BE49-F238E27FC236}">
                <a16:creationId xmlns:a16="http://schemas.microsoft.com/office/drawing/2014/main" id="{2864204C-8AD9-45B4-AF75-E17AB97FCCA4}"/>
              </a:ext>
            </a:extLst>
          </p:cNvPr>
          <p:cNvSpPr/>
          <p:nvPr/>
        </p:nvSpPr>
        <p:spPr>
          <a:xfrm>
            <a:off x="8955946" y="2109622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05" name="Скругленный прямоугольник 18">
            <a:extLst>
              <a:ext uri="{FF2B5EF4-FFF2-40B4-BE49-F238E27FC236}">
                <a16:creationId xmlns:a16="http://schemas.microsoft.com/office/drawing/2014/main" id="{9D245AF8-F749-4A11-856F-3392CC8F60D9}"/>
              </a:ext>
            </a:extLst>
          </p:cNvPr>
          <p:cNvSpPr/>
          <p:nvPr/>
        </p:nvSpPr>
        <p:spPr>
          <a:xfrm>
            <a:off x="8955945" y="2784536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06" name="Скругленный прямоугольник 18">
            <a:extLst>
              <a:ext uri="{FF2B5EF4-FFF2-40B4-BE49-F238E27FC236}">
                <a16:creationId xmlns:a16="http://schemas.microsoft.com/office/drawing/2014/main" id="{A7D6B194-BC8F-415E-9BAB-0C87AAF9740E}"/>
              </a:ext>
            </a:extLst>
          </p:cNvPr>
          <p:cNvSpPr/>
          <p:nvPr/>
        </p:nvSpPr>
        <p:spPr>
          <a:xfrm>
            <a:off x="8955944" y="3459450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07" name="Скругленный прямоугольник 18">
            <a:extLst>
              <a:ext uri="{FF2B5EF4-FFF2-40B4-BE49-F238E27FC236}">
                <a16:creationId xmlns:a16="http://schemas.microsoft.com/office/drawing/2014/main" id="{4E3271B9-B248-4F9C-BD57-9C030ECF70DC}"/>
              </a:ext>
            </a:extLst>
          </p:cNvPr>
          <p:cNvSpPr/>
          <p:nvPr/>
        </p:nvSpPr>
        <p:spPr>
          <a:xfrm>
            <a:off x="8955943" y="4132755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08" name="Скругленный прямоугольник 18">
            <a:extLst>
              <a:ext uri="{FF2B5EF4-FFF2-40B4-BE49-F238E27FC236}">
                <a16:creationId xmlns:a16="http://schemas.microsoft.com/office/drawing/2014/main" id="{02CBD331-845A-46CD-B440-471F445C97E7}"/>
              </a:ext>
            </a:extLst>
          </p:cNvPr>
          <p:cNvSpPr/>
          <p:nvPr/>
        </p:nvSpPr>
        <p:spPr>
          <a:xfrm>
            <a:off x="8955942" y="4809279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09" name="Скругленный прямоугольник 18">
            <a:extLst>
              <a:ext uri="{FF2B5EF4-FFF2-40B4-BE49-F238E27FC236}">
                <a16:creationId xmlns:a16="http://schemas.microsoft.com/office/drawing/2014/main" id="{357EE024-CD04-4258-993F-3FB842D58A23}"/>
              </a:ext>
            </a:extLst>
          </p:cNvPr>
          <p:cNvSpPr/>
          <p:nvPr/>
        </p:nvSpPr>
        <p:spPr>
          <a:xfrm>
            <a:off x="8968709" y="5480974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10" name="Скругленный прямоугольник 18">
            <a:extLst>
              <a:ext uri="{FF2B5EF4-FFF2-40B4-BE49-F238E27FC236}">
                <a16:creationId xmlns:a16="http://schemas.microsoft.com/office/drawing/2014/main" id="{063DC44A-6515-463F-8ACE-64965DC46810}"/>
              </a:ext>
            </a:extLst>
          </p:cNvPr>
          <p:cNvSpPr/>
          <p:nvPr/>
        </p:nvSpPr>
        <p:spPr>
          <a:xfrm>
            <a:off x="10371293" y="2109622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11" name="Скругленный прямоугольник 18">
            <a:extLst>
              <a:ext uri="{FF2B5EF4-FFF2-40B4-BE49-F238E27FC236}">
                <a16:creationId xmlns:a16="http://schemas.microsoft.com/office/drawing/2014/main" id="{4DC02E00-4F9E-4C5F-88FC-DE32868F8007}"/>
              </a:ext>
            </a:extLst>
          </p:cNvPr>
          <p:cNvSpPr/>
          <p:nvPr/>
        </p:nvSpPr>
        <p:spPr>
          <a:xfrm>
            <a:off x="10371292" y="2784536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12" name="Скругленный прямоугольник 18">
            <a:extLst>
              <a:ext uri="{FF2B5EF4-FFF2-40B4-BE49-F238E27FC236}">
                <a16:creationId xmlns:a16="http://schemas.microsoft.com/office/drawing/2014/main" id="{C1E8F44A-3AED-4851-B9FD-82EB6723CF7B}"/>
              </a:ext>
            </a:extLst>
          </p:cNvPr>
          <p:cNvSpPr/>
          <p:nvPr/>
        </p:nvSpPr>
        <p:spPr>
          <a:xfrm>
            <a:off x="10371291" y="3459450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13" name="Скругленный прямоугольник 18">
            <a:extLst>
              <a:ext uri="{FF2B5EF4-FFF2-40B4-BE49-F238E27FC236}">
                <a16:creationId xmlns:a16="http://schemas.microsoft.com/office/drawing/2014/main" id="{C9F3EB43-8282-4B7C-859D-F29D8616D638}"/>
              </a:ext>
            </a:extLst>
          </p:cNvPr>
          <p:cNvSpPr/>
          <p:nvPr/>
        </p:nvSpPr>
        <p:spPr>
          <a:xfrm>
            <a:off x="10371290" y="4132755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14" name="Скругленный прямоугольник 18">
            <a:extLst>
              <a:ext uri="{FF2B5EF4-FFF2-40B4-BE49-F238E27FC236}">
                <a16:creationId xmlns:a16="http://schemas.microsoft.com/office/drawing/2014/main" id="{48488AA3-7E7C-47E4-B246-45C3853C129D}"/>
              </a:ext>
            </a:extLst>
          </p:cNvPr>
          <p:cNvSpPr/>
          <p:nvPr/>
        </p:nvSpPr>
        <p:spPr>
          <a:xfrm>
            <a:off x="10371289" y="4809279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15" name="Скругленный прямоугольник 18">
            <a:extLst>
              <a:ext uri="{FF2B5EF4-FFF2-40B4-BE49-F238E27FC236}">
                <a16:creationId xmlns:a16="http://schemas.microsoft.com/office/drawing/2014/main" id="{D0065BC8-11B0-4750-927E-EA6B386A714C}"/>
              </a:ext>
            </a:extLst>
          </p:cNvPr>
          <p:cNvSpPr/>
          <p:nvPr/>
        </p:nvSpPr>
        <p:spPr>
          <a:xfrm>
            <a:off x="10384056" y="5480974"/>
            <a:ext cx="1113403" cy="45044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200" dirty="0">
              <a:latin typeface="+mj-lt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3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98863" y="405795"/>
            <a:ext cx="10558778" cy="500244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ВОЗМОЖНОСТИ РЕАЛИЗАЦИИ ПРОЕКТА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736361" y="1850079"/>
            <a:ext cx="10719278" cy="3157841"/>
            <a:chOff x="803036" y="2242834"/>
            <a:chExt cx="10719278" cy="3157841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36" y="2242834"/>
              <a:ext cx="10719278" cy="3157841"/>
            </a:xfrm>
            <a:prstGeom prst="rect">
              <a:avLst/>
            </a:prstGeom>
          </p:spPr>
        </p:pic>
        <p:grpSp>
          <p:nvGrpSpPr>
            <p:cNvPr id="26" name="Группа 25"/>
            <p:cNvGrpSpPr/>
            <p:nvPr/>
          </p:nvGrpSpPr>
          <p:grpSpPr>
            <a:xfrm>
              <a:off x="1476375" y="2476500"/>
              <a:ext cx="9253675" cy="369332"/>
              <a:chOff x="1476375" y="2486025"/>
              <a:chExt cx="9253675" cy="369332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1476375" y="2486025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976562" y="2486025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467224" y="2486025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948361" y="2486025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439023" y="2486025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929686" y="2486025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420350" y="2486025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953625" y="3821734"/>
              <a:ext cx="1304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kern="0" dirty="0">
                  <a:latin typeface="+mj-lt"/>
                </a:rPr>
                <a:t>Реализация проекта</a:t>
              </a:r>
              <a:endParaRPr lang="en-US" sz="1200" kern="0" dirty="0">
                <a:latin typeface="+mj-lt"/>
              </a:endParaRPr>
            </a:p>
            <a:p>
              <a:endParaRPr lang="ru-RU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13970" y="3821734"/>
              <a:ext cx="1329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kern="0" dirty="0">
                  <a:latin typeface="+mj-lt"/>
                </a:rPr>
                <a:t>Формирование требований</a:t>
              </a:r>
              <a:endParaRPr lang="ru-RU" sz="12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06589" y="3821734"/>
              <a:ext cx="12496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00025"/>
              <a:r>
                <a:rPr lang="ru-RU" sz="1200" kern="0" dirty="0">
                  <a:latin typeface="+mj-lt"/>
                </a:rPr>
                <a:t>Заполнение опросного листа</a:t>
              </a:r>
              <a:endParaRPr lang="en-US" sz="1200" kern="0" dirty="0">
                <a:latin typeface="+mj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81586" y="3821734"/>
              <a:ext cx="1249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00025"/>
              <a:r>
                <a:rPr lang="ru-RU" sz="1200" kern="0" dirty="0">
                  <a:latin typeface="+mj-lt"/>
                </a:rPr>
                <a:t>Проведение удаленной демонстрации</a:t>
              </a:r>
              <a:endParaRPr lang="en-US" sz="1200" kern="0" dirty="0"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45918" y="3821734"/>
              <a:ext cx="14335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00025"/>
              <a:r>
                <a:rPr lang="ru-RU" sz="1200" kern="0" dirty="0">
                  <a:latin typeface="+mj-lt"/>
                </a:rPr>
                <a:t>Воркшоп на площадке  Софтлайн</a:t>
              </a:r>
              <a:endParaRPr lang="en-US" sz="1200" kern="0" dirty="0"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902153" y="3821734"/>
              <a:ext cx="14131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00025"/>
              <a:r>
                <a:rPr lang="ru-RU" sz="1200" kern="0" dirty="0">
                  <a:latin typeface="+mj-lt"/>
                </a:rPr>
                <a:t>Тестирование   на площадке заказчика</a:t>
              </a:r>
              <a:endParaRPr lang="en-US" sz="1200" kern="0" dirty="0"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377950" y="3821734"/>
              <a:ext cx="14131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00025"/>
              <a:r>
                <a:rPr lang="ru-RU" sz="1200" kern="0" dirty="0">
                  <a:latin typeface="+mj-lt"/>
                </a:rPr>
                <a:t>Подготовка технического задания </a:t>
              </a:r>
              <a:endParaRPr lang="en-US" sz="1200" kern="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3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C8F37FC-DBDB-45E9-AC4D-F7743485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17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06C2430-EDDD-4661-BD47-4B6822C21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КАЛЬКУЛЯТОР ПРОЕКТА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23C2A2F-CF74-4D2F-BECF-6F211EC878D7}"/>
              </a:ext>
            </a:extLst>
          </p:cNvPr>
          <p:cNvGrpSpPr/>
          <p:nvPr/>
        </p:nvGrpSpPr>
        <p:grpSpPr>
          <a:xfrm>
            <a:off x="79019" y="2458904"/>
            <a:ext cx="1524459" cy="1337330"/>
            <a:chOff x="640080" y="2193214"/>
            <a:chExt cx="1097280" cy="1001807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61EA583F-8CBD-4A54-A8B8-AEF75E6D4847}"/>
                </a:ext>
              </a:extLst>
            </p:cNvPr>
            <p:cNvSpPr/>
            <p:nvPr/>
          </p:nvSpPr>
          <p:spPr>
            <a:xfrm>
              <a:off x="640080" y="2193214"/>
              <a:ext cx="1097280" cy="100180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818767-0ED1-49BB-9258-3FF0B89EEA43}"/>
                </a:ext>
              </a:extLst>
            </p:cNvPr>
            <p:cNvSpPr txBox="1"/>
            <p:nvPr/>
          </p:nvSpPr>
          <p:spPr>
            <a:xfrm>
              <a:off x="640080" y="2437214"/>
              <a:ext cx="1097280" cy="530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Стоимость лицензии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101D0AA-3120-4162-A260-DAFE9C8C5A1F}"/>
              </a:ext>
            </a:extLst>
          </p:cNvPr>
          <p:cNvSpPr txBox="1"/>
          <p:nvPr/>
        </p:nvSpPr>
        <p:spPr>
          <a:xfrm>
            <a:off x="1713195" y="2893256"/>
            <a:ext cx="45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97CC92D-291F-4958-81A0-65D8D6341F6E}"/>
              </a:ext>
            </a:extLst>
          </p:cNvPr>
          <p:cNvGrpSpPr/>
          <p:nvPr/>
        </p:nvGrpSpPr>
        <p:grpSpPr>
          <a:xfrm>
            <a:off x="2281832" y="1869644"/>
            <a:ext cx="1765463" cy="2508888"/>
            <a:chOff x="2323698" y="1656679"/>
            <a:chExt cx="1765463" cy="250888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8F97E6BD-9980-4E97-AF71-4C1699FEB934}"/>
                </a:ext>
              </a:extLst>
            </p:cNvPr>
            <p:cNvSpPr/>
            <p:nvPr/>
          </p:nvSpPr>
          <p:spPr>
            <a:xfrm>
              <a:off x="2334408" y="1656679"/>
              <a:ext cx="1754753" cy="25088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DF2FB4-CEEF-47F3-A83B-A49EF2BC416B}"/>
                </a:ext>
              </a:extLst>
            </p:cNvPr>
            <p:cNvSpPr txBox="1"/>
            <p:nvPr/>
          </p:nvSpPr>
          <p:spPr>
            <a:xfrm>
              <a:off x="2323698" y="1672576"/>
              <a:ext cx="1754753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Количество</a:t>
              </a:r>
              <a:r>
                <a:rPr lang="ru-RU" sz="1600" dirty="0"/>
                <a:t>:</a:t>
              </a:r>
            </a:p>
            <a:p>
              <a:pPr marL="285750" indent="-285750">
                <a:spcAft>
                  <a:spcPts val="300"/>
                </a:spcAft>
                <a:buFont typeface="Wingdings" panose="05000000000000000000" pitchFamily="2" charset="2"/>
                <a:buChar char="q"/>
              </a:pPr>
              <a:r>
                <a:rPr lang="ru-RU" sz="1400" dirty="0"/>
                <a:t>Серверная виртуализация</a:t>
              </a:r>
            </a:p>
            <a:p>
              <a:pPr marL="72000" indent="-108000">
                <a:buFont typeface="Arial" panose="020B0604020202020204" pitchFamily="34" charset="0"/>
                <a:buChar char="•"/>
              </a:pPr>
              <a:r>
                <a:rPr lang="ru-RU" sz="1400" dirty="0"/>
                <a:t>Хостов</a:t>
              </a:r>
            </a:p>
            <a:p>
              <a:pPr marL="72000" indent="-108000">
                <a:buFont typeface="Arial" panose="020B0604020202020204" pitchFamily="34" charset="0"/>
                <a:buChar char="•"/>
              </a:pPr>
              <a:r>
                <a:rPr lang="en-US" sz="1400" dirty="0"/>
                <a:t>CPU</a:t>
              </a:r>
              <a:endParaRPr lang="ru-RU" sz="1400" dirty="0"/>
            </a:p>
            <a:p>
              <a:pPr marL="72000" indent="-108000">
                <a:buFont typeface="Arial" panose="020B0604020202020204" pitchFamily="34" charset="0"/>
                <a:buChar char="•"/>
              </a:pPr>
              <a:endParaRPr lang="ru-RU" sz="1400" dirty="0"/>
            </a:p>
            <a:p>
              <a:pPr marL="285750" indent="-285750">
                <a:spcAft>
                  <a:spcPts val="300"/>
                </a:spcAft>
                <a:buFont typeface="Wingdings" panose="05000000000000000000" pitchFamily="2" charset="2"/>
                <a:buChar char="q"/>
              </a:pPr>
              <a:r>
                <a:rPr lang="en-US" sz="1400" dirty="0"/>
                <a:t>VDI</a:t>
              </a:r>
              <a:endParaRPr lang="ru-RU" sz="1400" dirty="0"/>
            </a:p>
            <a:p>
              <a:pPr marL="72000" indent="-108000">
                <a:buFont typeface="Arial" panose="020B0604020202020204" pitchFamily="34" charset="0"/>
                <a:buChar char="•"/>
              </a:pPr>
              <a:r>
                <a:rPr lang="ru-RU" sz="1400" dirty="0"/>
                <a:t>Пользователей</a:t>
              </a:r>
            </a:p>
            <a:p>
              <a:pPr marL="72000" indent="-108000">
                <a:buFont typeface="Arial" panose="020B0604020202020204" pitchFamily="34" charset="0"/>
                <a:buChar char="•"/>
              </a:pPr>
              <a:r>
                <a:rPr lang="ru-RU" sz="1400" dirty="0"/>
                <a:t>Одновременных подключений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062FCC7-DE3D-409E-8333-65D2894CDDD8}"/>
              </a:ext>
            </a:extLst>
          </p:cNvPr>
          <p:cNvSpPr txBox="1"/>
          <p:nvPr/>
        </p:nvSpPr>
        <p:spPr>
          <a:xfrm>
            <a:off x="4236446" y="2782669"/>
            <a:ext cx="458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3" name="Равнобедренный треугольник 12">
            <a:extLst>
              <a:ext uri="{FF2B5EF4-FFF2-40B4-BE49-F238E27FC236}">
                <a16:creationId xmlns:a16="http://schemas.microsoft.com/office/drawing/2014/main" id="{D63D89BA-3681-4552-90E1-B60CF33615AF}"/>
              </a:ext>
            </a:extLst>
          </p:cNvPr>
          <p:cNvSpPr/>
          <p:nvPr/>
        </p:nvSpPr>
        <p:spPr>
          <a:xfrm rot="10800000">
            <a:off x="4565690" y="2245149"/>
            <a:ext cx="2706003" cy="2133382"/>
          </a:xfrm>
          <a:prstGeom prst="triangle">
            <a:avLst>
              <a:gd name="adj" fmla="val 503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067417-77C9-4589-8FFF-B1CA9847F9C9}"/>
              </a:ext>
            </a:extLst>
          </p:cNvPr>
          <p:cNvSpPr txBox="1"/>
          <p:nvPr/>
        </p:nvSpPr>
        <p:spPr>
          <a:xfrm>
            <a:off x="5024609" y="2245149"/>
            <a:ext cx="1754753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Техническая поддержка</a:t>
            </a:r>
            <a:r>
              <a:rPr lang="ru-RU" sz="2000" dirty="0"/>
              <a:t>:</a:t>
            </a:r>
          </a:p>
          <a:p>
            <a:pPr marL="72000" indent="-108000" algn="ctr">
              <a:buFont typeface="Arial" panose="020B0604020202020204" pitchFamily="34" charset="0"/>
              <a:buChar char="•"/>
            </a:pPr>
            <a:r>
              <a:rPr lang="ru-RU" sz="1400" dirty="0"/>
              <a:t>1 год (обязательно)</a:t>
            </a:r>
          </a:p>
          <a:p>
            <a:pPr marL="72000" indent="-108000" algn="ctr">
              <a:buFont typeface="Arial" panose="020B0604020202020204" pitchFamily="34" charset="0"/>
              <a:buChar char="•"/>
            </a:pPr>
            <a:r>
              <a:rPr lang="ru-RU" sz="1400" dirty="0"/>
              <a:t>продление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CA80FB-35C9-4267-B243-50BA02208B93}"/>
              </a:ext>
            </a:extLst>
          </p:cNvPr>
          <p:cNvSpPr txBox="1"/>
          <p:nvPr/>
        </p:nvSpPr>
        <p:spPr>
          <a:xfrm>
            <a:off x="7287910" y="2845628"/>
            <a:ext cx="458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FB6E67-6E23-4A40-8D4A-81493B058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417" y="1703901"/>
            <a:ext cx="3783894" cy="280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60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gradFill flip="none" rotWithShape="1">
              <a:gsLst>
                <a:gs pos="0">
                  <a:srgbClr val="B01736">
                    <a:lumMod val="86000"/>
                    <a:alpha val="20000"/>
                  </a:srgbClr>
                </a:gs>
                <a:gs pos="100000">
                  <a:srgbClr val="0070C0">
                    <a:alpha val="65000"/>
                  </a:srgbClr>
                </a:gs>
              </a:gsLst>
              <a:lin ang="18900000" scaled="1"/>
              <a:tileRect/>
            </a:gradFill>
          </p:spPr>
          <p:txBody>
            <a:bodyPr wrap="square" lIns="0" tIns="0" rIns="0" bIns="0" rtlCol="0" anchor="ctr"/>
            <a:lstStyle/>
            <a:p>
              <a:pPr algn="ctr"/>
              <a:endParaRPr lang="ru-RU" sz="1092">
                <a:solidFill>
                  <a:srgbClr val="B01736"/>
                </a:solidFill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83" y="6397678"/>
              <a:ext cx="1519106" cy="21739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803"/>
            <a:stretch/>
          </p:blipFill>
          <p:spPr>
            <a:xfrm>
              <a:off x="10346468" y="6384553"/>
              <a:ext cx="1258157" cy="315632"/>
            </a:xfrm>
            <a:prstGeom prst="rect">
              <a:avLst/>
            </a:prstGeom>
          </p:spPr>
        </p:pic>
      </p:grpSp>
      <p:sp>
        <p:nvSpPr>
          <p:cNvPr id="6" name="object 5"/>
          <p:cNvSpPr txBox="1"/>
          <p:nvPr/>
        </p:nvSpPr>
        <p:spPr>
          <a:xfrm>
            <a:off x="1817687" y="2829507"/>
            <a:ext cx="855662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4800" spc="3" dirty="0">
                <a:solidFill>
                  <a:srgbClr val="FFFFFF"/>
                </a:solidFill>
                <a:latin typeface="+mj-lt"/>
              </a:rPr>
              <a:t>КЕЙСЫ РЕАЛИЗАЦИИ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409496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C8F37FC-DBDB-45E9-AC4D-F7743485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19</a:t>
            </a:fld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06C2430-EDDD-4661-BD47-4B6822C21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90900"/>
            <a:ext cx="11621353" cy="1182547"/>
          </a:xfrm>
        </p:spPr>
        <p:txBody>
          <a:bodyPr/>
          <a:lstStyle/>
          <a:p>
            <a:r>
              <a:rPr lang="ru-RU" dirty="0"/>
              <a:t>КЕЙСЫ РЕАЛИЗАЦИИ</a:t>
            </a:r>
            <a:br>
              <a:rPr lang="ru-RU" dirty="0"/>
            </a:br>
            <a:r>
              <a:rPr lang="ru-RU" dirty="0"/>
              <a:t>Государственный сектор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C430CE9-3285-49E4-8614-1B16227CAAE6}"/>
              </a:ext>
            </a:extLst>
          </p:cNvPr>
          <p:cNvGrpSpPr/>
          <p:nvPr/>
        </p:nvGrpSpPr>
        <p:grpSpPr>
          <a:xfrm>
            <a:off x="334962" y="1373037"/>
            <a:ext cx="2915265" cy="2300748"/>
            <a:chOff x="363793" y="1307690"/>
            <a:chExt cx="2915265" cy="2300748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CF92C9B9-B6DD-4417-AD5D-935305C4CD9A}"/>
                </a:ext>
              </a:extLst>
            </p:cNvPr>
            <p:cNvCxnSpPr/>
            <p:nvPr/>
          </p:nvCxnSpPr>
          <p:spPr>
            <a:xfrm>
              <a:off x="363793" y="1307690"/>
              <a:ext cx="0" cy="2300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277BECDF-FBCD-46D1-8DF2-B8501BC2D6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793" y="3608438"/>
              <a:ext cx="2915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2FB54B7-8A2A-4154-8701-D93296A79440}"/>
              </a:ext>
            </a:extLst>
          </p:cNvPr>
          <p:cNvSpPr txBox="1"/>
          <p:nvPr/>
        </p:nvSpPr>
        <p:spPr>
          <a:xfrm>
            <a:off x="434240" y="1437907"/>
            <a:ext cx="3070246" cy="20367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2000" dirty="0">
                <a:latin typeface="+mj-lt"/>
              </a:rPr>
              <a:t>Дано: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Заказчик – представитель атомной отрасли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Инфраструктура попадает под объект КИИ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A523B06-DB2F-44E8-86F7-506B05D6C295}"/>
              </a:ext>
            </a:extLst>
          </p:cNvPr>
          <p:cNvGrpSpPr/>
          <p:nvPr/>
        </p:nvGrpSpPr>
        <p:grpSpPr>
          <a:xfrm>
            <a:off x="3893828" y="1437907"/>
            <a:ext cx="3948614" cy="2300745"/>
            <a:chOff x="363793" y="1307690"/>
            <a:chExt cx="2915265" cy="2300748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0452D8FF-841E-4D2F-A7BD-586B0C3A7E39}"/>
                </a:ext>
              </a:extLst>
            </p:cNvPr>
            <p:cNvCxnSpPr/>
            <p:nvPr/>
          </p:nvCxnSpPr>
          <p:spPr>
            <a:xfrm>
              <a:off x="363793" y="1307690"/>
              <a:ext cx="0" cy="2300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87DF017-D90A-44AE-AEF1-0AE7446043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793" y="3608438"/>
              <a:ext cx="2915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6C9FF82-0D0F-4797-84DD-4F91FE79E392}"/>
              </a:ext>
            </a:extLst>
          </p:cNvPr>
          <p:cNvSpPr txBox="1"/>
          <p:nvPr/>
        </p:nvSpPr>
        <p:spPr>
          <a:xfrm>
            <a:off x="3993111" y="1542271"/>
            <a:ext cx="4300653" cy="1959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2000" dirty="0">
                <a:latin typeface="+mj-lt"/>
              </a:rPr>
              <a:t>Проблема: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Ранее выбранный софт виртуализации хорошо себя показал в тесте, но появились проблемы с внедрением       в продуктив кластера 100+ ВМ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9BDD0DD-A976-43C2-AD64-C5B911B10E5B}"/>
              </a:ext>
            </a:extLst>
          </p:cNvPr>
          <p:cNvGrpSpPr/>
          <p:nvPr/>
        </p:nvGrpSpPr>
        <p:grpSpPr>
          <a:xfrm>
            <a:off x="334963" y="3870840"/>
            <a:ext cx="7507480" cy="2300745"/>
            <a:chOff x="363793" y="1307690"/>
            <a:chExt cx="2915265" cy="2300748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FA920415-7C1B-4AAD-964D-89DAF79B9C6E}"/>
                </a:ext>
              </a:extLst>
            </p:cNvPr>
            <p:cNvCxnSpPr/>
            <p:nvPr/>
          </p:nvCxnSpPr>
          <p:spPr>
            <a:xfrm>
              <a:off x="363793" y="1307690"/>
              <a:ext cx="0" cy="2300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1E5A9C79-39A3-43B7-B967-FF418D31EC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793" y="3608438"/>
              <a:ext cx="2915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CEC7173-327B-4D6E-A572-80DF1B8184A1}"/>
              </a:ext>
            </a:extLst>
          </p:cNvPr>
          <p:cNvSpPr txBox="1"/>
          <p:nvPr/>
        </p:nvSpPr>
        <p:spPr>
          <a:xfrm>
            <a:off x="434245" y="3975204"/>
            <a:ext cx="7859519" cy="1667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2000" dirty="0">
                <a:latin typeface="+mj-lt"/>
              </a:rPr>
              <a:t>Решение и результат: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Было подобрано альтернативное решение на базе </a:t>
            </a:r>
            <a:r>
              <a:rPr lang="en-US" sz="1600" b="1" i="1" u="sng" dirty="0" err="1"/>
              <a:t>Zvirt</a:t>
            </a:r>
            <a:r>
              <a:rPr lang="ru-RU" sz="1600" dirty="0"/>
              <a:t>, оперативно протестировано (менее 1 месяца) и внедрено в эксплуатацию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Заказчик доволен и планирует расширение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D2C2ADD-552F-48CD-8E3A-F2E43B0EA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26" r="13212"/>
          <a:stretch/>
        </p:blipFill>
        <p:spPr>
          <a:xfrm>
            <a:off x="8230225" y="1134835"/>
            <a:ext cx="3948614" cy="50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3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gradFill flip="none" rotWithShape="1">
              <a:gsLst>
                <a:gs pos="0">
                  <a:srgbClr val="B01736">
                    <a:lumMod val="86000"/>
                    <a:alpha val="20000"/>
                  </a:srgbClr>
                </a:gs>
                <a:gs pos="100000">
                  <a:srgbClr val="0070C0">
                    <a:alpha val="65000"/>
                  </a:srgbClr>
                </a:gs>
              </a:gsLst>
              <a:lin ang="18900000" scaled="1"/>
              <a:tileRect/>
            </a:gradFill>
          </p:spPr>
          <p:txBody>
            <a:bodyPr wrap="square" lIns="0" tIns="0" rIns="0" bIns="0" rtlCol="0" anchor="ctr"/>
            <a:lstStyle/>
            <a:p>
              <a:pPr algn="ctr"/>
              <a:endParaRPr lang="ru-RU" sz="1092">
                <a:solidFill>
                  <a:srgbClr val="B01736"/>
                </a:solidFill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83" y="6397678"/>
              <a:ext cx="1519106" cy="21739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803"/>
            <a:stretch/>
          </p:blipFill>
          <p:spPr>
            <a:xfrm>
              <a:off x="10346468" y="6384553"/>
              <a:ext cx="1258157" cy="315632"/>
            </a:xfrm>
            <a:prstGeom prst="rect">
              <a:avLst/>
            </a:prstGeom>
          </p:spPr>
        </p:pic>
      </p:grpSp>
      <p:sp>
        <p:nvSpPr>
          <p:cNvPr id="6" name="object 5"/>
          <p:cNvSpPr txBox="1"/>
          <p:nvPr/>
        </p:nvSpPr>
        <p:spPr>
          <a:xfrm>
            <a:off x="1817687" y="2829507"/>
            <a:ext cx="9081961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4800" spc="3" dirty="0">
                <a:solidFill>
                  <a:srgbClr val="FFFFFF"/>
                </a:solidFill>
                <a:latin typeface="+mj-lt"/>
              </a:rPr>
              <a:t>КОМПЛЕКСНЫЕ ПРОЕКТЫ БАЗОВОЙ ИНФРАСТУРКТУРЫ</a:t>
            </a:r>
          </a:p>
        </p:txBody>
      </p:sp>
    </p:spTree>
    <p:extLst>
      <p:ext uri="{BB962C8B-B14F-4D97-AF65-F5344CB8AC3E}">
        <p14:creationId xmlns:p14="http://schemas.microsoft.com/office/powerpoint/2010/main" val="298785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C8F37FC-DBDB-45E9-AC4D-F7743485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20</a:t>
            </a:fld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06C2430-EDDD-4661-BD47-4B6822C21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90900"/>
            <a:ext cx="11621353" cy="1182547"/>
          </a:xfrm>
        </p:spPr>
        <p:txBody>
          <a:bodyPr/>
          <a:lstStyle/>
          <a:p>
            <a:r>
              <a:rPr lang="ru-RU" dirty="0"/>
              <a:t>КЕЙСЫ РЕАЛИЗАЦИИ</a:t>
            </a:r>
            <a:br>
              <a:rPr lang="ru-RU" dirty="0"/>
            </a:br>
            <a:r>
              <a:rPr lang="ru-RU" dirty="0"/>
              <a:t>Банки и страхование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C430CE9-3285-49E4-8614-1B16227CAAE6}"/>
              </a:ext>
            </a:extLst>
          </p:cNvPr>
          <p:cNvGrpSpPr/>
          <p:nvPr/>
        </p:nvGrpSpPr>
        <p:grpSpPr>
          <a:xfrm>
            <a:off x="334962" y="1373037"/>
            <a:ext cx="2915265" cy="2300748"/>
            <a:chOff x="363793" y="1307690"/>
            <a:chExt cx="2915265" cy="2300748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CF92C9B9-B6DD-4417-AD5D-935305C4CD9A}"/>
                </a:ext>
              </a:extLst>
            </p:cNvPr>
            <p:cNvCxnSpPr/>
            <p:nvPr/>
          </p:nvCxnSpPr>
          <p:spPr>
            <a:xfrm>
              <a:off x="363793" y="1307690"/>
              <a:ext cx="0" cy="2300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277BECDF-FBCD-46D1-8DF2-B8501BC2D6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793" y="3608438"/>
              <a:ext cx="2915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2FB54B7-8A2A-4154-8701-D93296A79440}"/>
              </a:ext>
            </a:extLst>
          </p:cNvPr>
          <p:cNvSpPr txBox="1"/>
          <p:nvPr/>
        </p:nvSpPr>
        <p:spPr>
          <a:xfrm>
            <a:off x="434240" y="1437907"/>
            <a:ext cx="3070246" cy="20367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2000" dirty="0">
                <a:latin typeface="+mj-lt"/>
              </a:rPr>
              <a:t>Дано: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Заказчик – представитель банковской отрасли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Инфраструктура попадает под объект КИИ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A523B06-DB2F-44E8-86F7-506B05D6C295}"/>
              </a:ext>
            </a:extLst>
          </p:cNvPr>
          <p:cNvGrpSpPr/>
          <p:nvPr/>
        </p:nvGrpSpPr>
        <p:grpSpPr>
          <a:xfrm>
            <a:off x="3893828" y="1437907"/>
            <a:ext cx="3948614" cy="2300745"/>
            <a:chOff x="363793" y="1307690"/>
            <a:chExt cx="2915265" cy="2300748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0452D8FF-841E-4D2F-A7BD-586B0C3A7E39}"/>
                </a:ext>
              </a:extLst>
            </p:cNvPr>
            <p:cNvCxnSpPr/>
            <p:nvPr/>
          </p:nvCxnSpPr>
          <p:spPr>
            <a:xfrm>
              <a:off x="363793" y="1307690"/>
              <a:ext cx="0" cy="2300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87DF017-D90A-44AE-AEF1-0AE7446043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793" y="3608438"/>
              <a:ext cx="2915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6C9FF82-0D0F-4797-84DD-4F91FE79E392}"/>
              </a:ext>
            </a:extLst>
          </p:cNvPr>
          <p:cNvSpPr txBox="1"/>
          <p:nvPr/>
        </p:nvSpPr>
        <p:spPr>
          <a:xfrm>
            <a:off x="3993111" y="1542271"/>
            <a:ext cx="4300653" cy="1959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2000" dirty="0">
                <a:latin typeface="+mj-lt"/>
              </a:rPr>
              <a:t>Задача: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В банке для безопасного подключения сотрудников было необходимо внедрить отечественное решение для виртуализации рабочих столов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9BDD0DD-A976-43C2-AD64-C5B911B10E5B}"/>
              </a:ext>
            </a:extLst>
          </p:cNvPr>
          <p:cNvGrpSpPr/>
          <p:nvPr/>
        </p:nvGrpSpPr>
        <p:grpSpPr>
          <a:xfrm>
            <a:off x="334963" y="3870840"/>
            <a:ext cx="7507480" cy="2300745"/>
            <a:chOff x="363793" y="1307690"/>
            <a:chExt cx="2915265" cy="2300748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FA920415-7C1B-4AAD-964D-89DAF79B9C6E}"/>
                </a:ext>
              </a:extLst>
            </p:cNvPr>
            <p:cNvCxnSpPr/>
            <p:nvPr/>
          </p:nvCxnSpPr>
          <p:spPr>
            <a:xfrm>
              <a:off x="363793" y="1307690"/>
              <a:ext cx="0" cy="2300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1E5A9C79-39A3-43B7-B967-FF418D31EC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793" y="3608438"/>
              <a:ext cx="2915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CF33D0-FA24-40EE-B16D-7E2DBDE28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72" b="11214"/>
          <a:stretch/>
        </p:blipFill>
        <p:spPr>
          <a:xfrm>
            <a:off x="8443325" y="1131579"/>
            <a:ext cx="3841880" cy="50346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388C3F-0CDF-4F6C-BC1D-7C73CF783800}"/>
              </a:ext>
            </a:extLst>
          </p:cNvPr>
          <p:cNvSpPr txBox="1"/>
          <p:nvPr/>
        </p:nvSpPr>
        <p:spPr>
          <a:xfrm>
            <a:off x="434245" y="3975204"/>
            <a:ext cx="7859519" cy="129811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2000" dirty="0">
                <a:latin typeface="+mj-lt"/>
              </a:rPr>
              <a:t>Решение и результат: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Было подобрано решение на базе </a:t>
            </a:r>
            <a:r>
              <a:rPr lang="en-US" sz="1600" b="1" i="1" u="sng" dirty="0"/>
              <a:t>VDI Host VM</a:t>
            </a:r>
            <a:r>
              <a:rPr lang="ru-RU" sz="1600" dirty="0"/>
              <a:t>,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После прохождения ПМИ, внедрение в эксплуатацию</a:t>
            </a:r>
          </a:p>
        </p:txBody>
      </p:sp>
    </p:spTree>
    <p:extLst>
      <p:ext uri="{BB962C8B-B14F-4D97-AF65-F5344CB8AC3E}">
        <p14:creationId xmlns:p14="http://schemas.microsoft.com/office/powerpoint/2010/main" val="1878747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C8F37FC-DBDB-45E9-AC4D-F7743485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21</a:t>
            </a:fld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06C2430-EDDD-4661-BD47-4B6822C21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90900"/>
            <a:ext cx="11621353" cy="1182547"/>
          </a:xfrm>
        </p:spPr>
        <p:txBody>
          <a:bodyPr/>
          <a:lstStyle/>
          <a:p>
            <a:r>
              <a:rPr lang="ru-RU" dirty="0"/>
              <a:t>КЕЙСЫ РЕАЛИЗАЦИИ</a:t>
            </a:r>
            <a:br>
              <a:rPr lang="ru-RU" dirty="0"/>
            </a:br>
            <a:r>
              <a:rPr lang="ru-RU" dirty="0"/>
              <a:t>Государственный сектор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C430CE9-3285-49E4-8614-1B16227CAAE6}"/>
              </a:ext>
            </a:extLst>
          </p:cNvPr>
          <p:cNvGrpSpPr/>
          <p:nvPr/>
        </p:nvGrpSpPr>
        <p:grpSpPr>
          <a:xfrm>
            <a:off x="334962" y="1373037"/>
            <a:ext cx="2915265" cy="2300748"/>
            <a:chOff x="363793" y="1307690"/>
            <a:chExt cx="2915265" cy="2300748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CF92C9B9-B6DD-4417-AD5D-935305C4CD9A}"/>
                </a:ext>
              </a:extLst>
            </p:cNvPr>
            <p:cNvCxnSpPr/>
            <p:nvPr/>
          </p:nvCxnSpPr>
          <p:spPr>
            <a:xfrm>
              <a:off x="363793" y="1307690"/>
              <a:ext cx="0" cy="2300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277BECDF-FBCD-46D1-8DF2-B8501BC2D6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793" y="3608438"/>
              <a:ext cx="2915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2FB54B7-8A2A-4154-8701-D93296A79440}"/>
              </a:ext>
            </a:extLst>
          </p:cNvPr>
          <p:cNvSpPr txBox="1"/>
          <p:nvPr/>
        </p:nvSpPr>
        <p:spPr>
          <a:xfrm>
            <a:off x="434240" y="1437907"/>
            <a:ext cx="3070246" cy="20367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2000" dirty="0">
                <a:latin typeface="+mj-lt"/>
              </a:rPr>
              <a:t>Дано: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Заказчик – городская администрация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Продукт необходим с лицензией ФСТЭК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A523B06-DB2F-44E8-86F7-506B05D6C295}"/>
              </a:ext>
            </a:extLst>
          </p:cNvPr>
          <p:cNvGrpSpPr/>
          <p:nvPr/>
        </p:nvGrpSpPr>
        <p:grpSpPr>
          <a:xfrm>
            <a:off x="3893828" y="1437907"/>
            <a:ext cx="3948614" cy="2300745"/>
            <a:chOff x="363793" y="1307690"/>
            <a:chExt cx="2915265" cy="2300748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0452D8FF-841E-4D2F-A7BD-586B0C3A7E39}"/>
                </a:ext>
              </a:extLst>
            </p:cNvPr>
            <p:cNvCxnSpPr/>
            <p:nvPr/>
          </p:nvCxnSpPr>
          <p:spPr>
            <a:xfrm>
              <a:off x="363793" y="1307690"/>
              <a:ext cx="0" cy="2300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87DF017-D90A-44AE-AEF1-0AE7446043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793" y="3608438"/>
              <a:ext cx="2915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6C9FF82-0D0F-4797-84DD-4F91FE79E392}"/>
              </a:ext>
            </a:extLst>
          </p:cNvPr>
          <p:cNvSpPr txBox="1"/>
          <p:nvPr/>
        </p:nvSpPr>
        <p:spPr>
          <a:xfrm>
            <a:off x="3993111" y="1542271"/>
            <a:ext cx="4300653" cy="15905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2000" dirty="0">
                <a:latin typeface="+mj-lt"/>
              </a:rPr>
              <a:t>Задача: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Предложить наилучшую цену в открытом конкурсе между несколькими решениями, из допущенных к закупке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9BDD0DD-A976-43C2-AD64-C5B911B10E5B}"/>
              </a:ext>
            </a:extLst>
          </p:cNvPr>
          <p:cNvGrpSpPr/>
          <p:nvPr/>
        </p:nvGrpSpPr>
        <p:grpSpPr>
          <a:xfrm>
            <a:off x="334963" y="3870840"/>
            <a:ext cx="7507480" cy="2300745"/>
            <a:chOff x="363793" y="1307690"/>
            <a:chExt cx="2915265" cy="2300748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FA920415-7C1B-4AAD-964D-89DAF79B9C6E}"/>
                </a:ext>
              </a:extLst>
            </p:cNvPr>
            <p:cNvCxnSpPr/>
            <p:nvPr/>
          </p:nvCxnSpPr>
          <p:spPr>
            <a:xfrm>
              <a:off x="363793" y="1307690"/>
              <a:ext cx="0" cy="2300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1E5A9C79-39A3-43B7-B967-FF418D31EC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793" y="3608438"/>
              <a:ext cx="2915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CEC7173-327B-4D6E-A572-80DF1B8184A1}"/>
              </a:ext>
            </a:extLst>
          </p:cNvPr>
          <p:cNvSpPr txBox="1"/>
          <p:nvPr/>
        </p:nvSpPr>
        <p:spPr>
          <a:xfrm>
            <a:off x="434245" y="3975204"/>
            <a:ext cx="7859519" cy="17443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2000" dirty="0">
                <a:latin typeface="+mj-lt"/>
              </a:rPr>
              <a:t>Решение и результат: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В качестве партнера – вендора был выбран </a:t>
            </a:r>
            <a:r>
              <a:rPr lang="en-US" sz="1600" b="1" i="1" u="sng" dirty="0"/>
              <a:t>Space</a:t>
            </a:r>
            <a:r>
              <a:rPr lang="ru-RU" sz="1600" b="1" i="1" dirty="0"/>
              <a:t>                                    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Победа по результатам торгов с наилучшей ценой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Решение внедрено в продуктив, планируется продление лицензий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52BC7F7-DE5E-4592-AF57-6255D154B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638" y="1956523"/>
            <a:ext cx="4037362" cy="40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66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C8F37FC-DBDB-45E9-AC4D-F7743485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22</a:t>
            </a:fld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06C2430-EDDD-4661-BD47-4B6822C21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90900"/>
            <a:ext cx="11621353" cy="1182547"/>
          </a:xfrm>
        </p:spPr>
        <p:txBody>
          <a:bodyPr/>
          <a:lstStyle/>
          <a:p>
            <a:r>
              <a:rPr lang="ru-RU" dirty="0"/>
              <a:t>КЕЙСЫ РЕАЛИЗАЦИИ</a:t>
            </a:r>
            <a:br>
              <a:rPr lang="ru-RU" dirty="0"/>
            </a:br>
            <a:r>
              <a:rPr lang="ru-RU" dirty="0"/>
              <a:t>Нефтегазовый сектор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C430CE9-3285-49E4-8614-1B16227CAAE6}"/>
              </a:ext>
            </a:extLst>
          </p:cNvPr>
          <p:cNvGrpSpPr/>
          <p:nvPr/>
        </p:nvGrpSpPr>
        <p:grpSpPr>
          <a:xfrm>
            <a:off x="334962" y="1373037"/>
            <a:ext cx="2915265" cy="2300748"/>
            <a:chOff x="363793" y="1307690"/>
            <a:chExt cx="2915265" cy="2300748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CF92C9B9-B6DD-4417-AD5D-935305C4CD9A}"/>
                </a:ext>
              </a:extLst>
            </p:cNvPr>
            <p:cNvCxnSpPr/>
            <p:nvPr/>
          </p:nvCxnSpPr>
          <p:spPr>
            <a:xfrm>
              <a:off x="363793" y="1307690"/>
              <a:ext cx="0" cy="2300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277BECDF-FBCD-46D1-8DF2-B8501BC2D6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793" y="3608438"/>
              <a:ext cx="2915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2FB54B7-8A2A-4154-8701-D93296A79440}"/>
              </a:ext>
            </a:extLst>
          </p:cNvPr>
          <p:cNvSpPr txBox="1"/>
          <p:nvPr/>
        </p:nvSpPr>
        <p:spPr>
          <a:xfrm>
            <a:off x="434240" y="1437907"/>
            <a:ext cx="3070246" cy="20367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2000" dirty="0">
                <a:latin typeface="+mj-lt"/>
              </a:rPr>
              <a:t>Дано: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Заказчик – сервисная нефтяная компания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Необходимо заменить виртуализацию </a:t>
            </a:r>
            <a:r>
              <a:rPr lang="en-US" sz="1600" dirty="0"/>
              <a:t>VMware</a:t>
            </a:r>
            <a:endParaRPr lang="ru-RU" sz="16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A523B06-DB2F-44E8-86F7-506B05D6C295}"/>
              </a:ext>
            </a:extLst>
          </p:cNvPr>
          <p:cNvGrpSpPr/>
          <p:nvPr/>
        </p:nvGrpSpPr>
        <p:grpSpPr>
          <a:xfrm>
            <a:off x="3893828" y="1437907"/>
            <a:ext cx="3948614" cy="2300745"/>
            <a:chOff x="363793" y="1307690"/>
            <a:chExt cx="2915265" cy="2300748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0452D8FF-841E-4D2F-A7BD-586B0C3A7E39}"/>
                </a:ext>
              </a:extLst>
            </p:cNvPr>
            <p:cNvCxnSpPr/>
            <p:nvPr/>
          </p:nvCxnSpPr>
          <p:spPr>
            <a:xfrm>
              <a:off x="363793" y="1307690"/>
              <a:ext cx="0" cy="2300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87DF017-D90A-44AE-AEF1-0AE7446043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793" y="3608438"/>
              <a:ext cx="2915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6C9FF82-0D0F-4797-84DD-4F91FE79E392}"/>
              </a:ext>
            </a:extLst>
          </p:cNvPr>
          <p:cNvSpPr txBox="1"/>
          <p:nvPr/>
        </p:nvSpPr>
        <p:spPr>
          <a:xfrm>
            <a:off x="3993111" y="1542271"/>
            <a:ext cx="4300653" cy="15905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2000" dirty="0">
                <a:latin typeface="+mj-lt"/>
              </a:rPr>
              <a:t>Вводные: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Заказчик после обзора платформ от СЛ решил самостоятельно «допиливать» и поддерживать </a:t>
            </a:r>
            <a:r>
              <a:rPr lang="en-US" sz="1600" dirty="0"/>
              <a:t>opensource</a:t>
            </a:r>
            <a:r>
              <a:rPr lang="ru-RU" sz="1600" dirty="0"/>
              <a:t> (</a:t>
            </a:r>
            <a:r>
              <a:rPr lang="en-US" sz="1600" dirty="0" err="1"/>
              <a:t>Ovirt</a:t>
            </a:r>
            <a:r>
              <a:rPr lang="en-US" sz="1600" dirty="0"/>
              <a:t>)</a:t>
            </a:r>
            <a:r>
              <a:rPr lang="ru-RU" sz="1600" dirty="0"/>
              <a:t>.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9BDD0DD-A976-43C2-AD64-C5B911B10E5B}"/>
              </a:ext>
            </a:extLst>
          </p:cNvPr>
          <p:cNvGrpSpPr/>
          <p:nvPr/>
        </p:nvGrpSpPr>
        <p:grpSpPr>
          <a:xfrm>
            <a:off x="334963" y="3870840"/>
            <a:ext cx="7507480" cy="2300745"/>
            <a:chOff x="363793" y="1307690"/>
            <a:chExt cx="2915265" cy="2300748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FA920415-7C1B-4AAD-964D-89DAF79B9C6E}"/>
                </a:ext>
              </a:extLst>
            </p:cNvPr>
            <p:cNvCxnSpPr/>
            <p:nvPr/>
          </p:nvCxnSpPr>
          <p:spPr>
            <a:xfrm>
              <a:off x="363793" y="1307690"/>
              <a:ext cx="0" cy="2300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1E5A9C79-39A3-43B7-B967-FF418D31EC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793" y="3608438"/>
              <a:ext cx="2915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CEC7173-327B-4D6E-A572-80DF1B8184A1}"/>
              </a:ext>
            </a:extLst>
          </p:cNvPr>
          <p:cNvSpPr txBox="1"/>
          <p:nvPr/>
        </p:nvSpPr>
        <p:spPr>
          <a:xfrm>
            <a:off x="434245" y="3975204"/>
            <a:ext cx="7859519" cy="1667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2000" dirty="0">
                <a:latin typeface="+mj-lt"/>
              </a:rPr>
              <a:t>Решение и результат: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Дав время на самостоятельную поддержку заказчик сам пришел с запросом на готовое решение с вендорской поддержкой от </a:t>
            </a:r>
            <a:r>
              <a:rPr lang="en-US" sz="1600" b="1" i="1" u="sng" dirty="0" err="1"/>
              <a:t>Zvirt</a:t>
            </a:r>
            <a:r>
              <a:rPr lang="en-US" sz="1600" dirty="0"/>
              <a:t>. </a:t>
            </a:r>
            <a:endParaRPr lang="ru-RU" sz="16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Заказчик доволен и планирует расширение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7047B2-3B5B-431D-8110-43D3E0053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01" r="20222" b="15408"/>
          <a:stretch/>
        </p:blipFill>
        <p:spPr>
          <a:xfrm>
            <a:off x="8230223" y="370227"/>
            <a:ext cx="3948615" cy="58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50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C8F37FC-DBDB-45E9-AC4D-F7743485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23</a:t>
            </a:fld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06C2430-EDDD-4661-BD47-4B6822C21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90900"/>
            <a:ext cx="11621353" cy="1182547"/>
          </a:xfrm>
        </p:spPr>
        <p:txBody>
          <a:bodyPr/>
          <a:lstStyle/>
          <a:p>
            <a:r>
              <a:rPr lang="ru-RU" dirty="0"/>
              <a:t>КЕЙСЫ РЕАЛИЗАЦИИ</a:t>
            </a:r>
            <a:br>
              <a:rPr lang="ru-RU" dirty="0"/>
            </a:br>
            <a:r>
              <a:rPr lang="ru-RU" dirty="0"/>
              <a:t>Промышленность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C430CE9-3285-49E4-8614-1B16227CAAE6}"/>
              </a:ext>
            </a:extLst>
          </p:cNvPr>
          <p:cNvGrpSpPr/>
          <p:nvPr/>
        </p:nvGrpSpPr>
        <p:grpSpPr>
          <a:xfrm>
            <a:off x="334962" y="1373037"/>
            <a:ext cx="2915265" cy="2300748"/>
            <a:chOff x="363793" y="1307690"/>
            <a:chExt cx="2915265" cy="2300748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CF92C9B9-B6DD-4417-AD5D-935305C4CD9A}"/>
                </a:ext>
              </a:extLst>
            </p:cNvPr>
            <p:cNvCxnSpPr/>
            <p:nvPr/>
          </p:nvCxnSpPr>
          <p:spPr>
            <a:xfrm>
              <a:off x="363793" y="1307690"/>
              <a:ext cx="0" cy="2300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277BECDF-FBCD-46D1-8DF2-B8501BC2D6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793" y="3608438"/>
              <a:ext cx="2915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2FB54B7-8A2A-4154-8701-D93296A79440}"/>
              </a:ext>
            </a:extLst>
          </p:cNvPr>
          <p:cNvSpPr txBox="1"/>
          <p:nvPr/>
        </p:nvSpPr>
        <p:spPr>
          <a:xfrm>
            <a:off x="434240" y="1437907"/>
            <a:ext cx="3070246" cy="20367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2000" dirty="0">
                <a:latin typeface="+mj-lt"/>
              </a:rPr>
              <a:t>Дано: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Заказчик – представитель промышленной отрасли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Продукт необходим с лицензией ФСТЭК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A523B06-DB2F-44E8-86F7-506B05D6C295}"/>
              </a:ext>
            </a:extLst>
          </p:cNvPr>
          <p:cNvGrpSpPr/>
          <p:nvPr/>
        </p:nvGrpSpPr>
        <p:grpSpPr>
          <a:xfrm>
            <a:off x="3893828" y="1437907"/>
            <a:ext cx="3948614" cy="2300745"/>
            <a:chOff x="363793" y="1307690"/>
            <a:chExt cx="2915265" cy="2300748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0452D8FF-841E-4D2F-A7BD-586B0C3A7E39}"/>
                </a:ext>
              </a:extLst>
            </p:cNvPr>
            <p:cNvCxnSpPr/>
            <p:nvPr/>
          </p:nvCxnSpPr>
          <p:spPr>
            <a:xfrm>
              <a:off x="363793" y="1307690"/>
              <a:ext cx="0" cy="2300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87DF017-D90A-44AE-AEF1-0AE7446043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793" y="3608438"/>
              <a:ext cx="2915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6C9FF82-0D0F-4797-84DD-4F91FE79E392}"/>
              </a:ext>
            </a:extLst>
          </p:cNvPr>
          <p:cNvSpPr txBox="1"/>
          <p:nvPr/>
        </p:nvSpPr>
        <p:spPr>
          <a:xfrm>
            <a:off x="3993111" y="1542271"/>
            <a:ext cx="4300653" cy="1959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2000" dirty="0">
                <a:latin typeface="+mj-lt"/>
              </a:rPr>
              <a:t>Задача: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Реализовать комплексный проект обновления инфраструктуры заказчика, со всем необходимым «железом» помимо виртуализации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9BDD0DD-A976-43C2-AD64-C5B911B10E5B}"/>
              </a:ext>
            </a:extLst>
          </p:cNvPr>
          <p:cNvGrpSpPr/>
          <p:nvPr/>
        </p:nvGrpSpPr>
        <p:grpSpPr>
          <a:xfrm>
            <a:off x="334963" y="3870840"/>
            <a:ext cx="7507480" cy="2300745"/>
            <a:chOff x="363793" y="1307690"/>
            <a:chExt cx="2915265" cy="2300748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FA920415-7C1B-4AAD-964D-89DAF79B9C6E}"/>
                </a:ext>
              </a:extLst>
            </p:cNvPr>
            <p:cNvCxnSpPr/>
            <p:nvPr/>
          </p:nvCxnSpPr>
          <p:spPr>
            <a:xfrm>
              <a:off x="363793" y="1307690"/>
              <a:ext cx="0" cy="2300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1E5A9C79-39A3-43B7-B967-FF418D31EC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793" y="3608438"/>
              <a:ext cx="2915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171B1B6-1782-4E8A-94E6-D84EAF7D0772}"/>
              </a:ext>
            </a:extLst>
          </p:cNvPr>
          <p:cNvSpPr txBox="1"/>
          <p:nvPr/>
        </p:nvSpPr>
        <p:spPr>
          <a:xfrm>
            <a:off x="434245" y="3975204"/>
            <a:ext cx="7859519" cy="1667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2000" dirty="0">
                <a:latin typeface="+mj-lt"/>
              </a:rPr>
              <a:t>Решение и результат: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В качестве основного вендора по виртуализации был выбран </a:t>
            </a:r>
            <a:r>
              <a:rPr lang="ru-RU" sz="1600" b="1" i="1" u="sng" dirty="0"/>
              <a:t>Масштаб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Совокупная стоимость проекта составила свыше 200М рублей, куда был выбран большой пул «железных» вендоров (</a:t>
            </a:r>
            <a:r>
              <a:rPr lang="en-US" sz="1600" dirty="0"/>
              <a:t>F+, </a:t>
            </a:r>
            <a:r>
              <a:rPr lang="ru-RU" sz="1600" dirty="0" err="1"/>
              <a:t>ДатаРу</a:t>
            </a:r>
            <a:r>
              <a:rPr lang="ru-RU" sz="1600" dirty="0"/>
              <a:t>, </a:t>
            </a:r>
            <a:r>
              <a:rPr lang="ru-RU" sz="1600" dirty="0" err="1"/>
              <a:t>Элтекс</a:t>
            </a:r>
            <a:r>
              <a:rPr lang="ru-RU" sz="1600" dirty="0"/>
              <a:t> и пр.)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C2F8E6-8757-4962-A243-A7BD9307CB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10"/>
          <a:stretch/>
        </p:blipFill>
        <p:spPr>
          <a:xfrm>
            <a:off x="8243387" y="1542271"/>
            <a:ext cx="3948613" cy="46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11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C5A4B4CB-8BC6-4475-B1B9-D2412104A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E36E399E-E9A5-4092-A86C-7CC200A0DE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Василий Демидов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490A9EA-B528-4B6A-980B-077CC8DDFB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Руководитель направления</a:t>
            </a:r>
          </a:p>
          <a:p>
            <a:r>
              <a:rPr lang="ru-RU" dirty="0"/>
              <a:t>Отдел продуктовой экспертизы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E05A0D8-9485-4C23-9381-07F844920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229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025987-39EE-4681-988D-EFF60058E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09" y="65377"/>
            <a:ext cx="11662782" cy="679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98863" y="405795"/>
            <a:ext cx="9570486" cy="500244"/>
          </a:xfrm>
          <a:prstGeom prst="rect">
            <a:avLst/>
          </a:prstGeom>
        </p:spPr>
        <p:txBody>
          <a:bodyPr/>
          <a:lstStyle/>
          <a:p>
            <a:r>
              <a:rPr lang="ru-RU" sz="3200" dirty="0"/>
              <a:t>РЕАЛИЗАЦИЯ КОМПЛЕКСНОГО ПРОЕКТА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C7B0B4-FDE8-42E3-B382-36CD9EA9E92E}"/>
              </a:ext>
            </a:extLst>
          </p:cNvPr>
          <p:cNvSpPr txBox="1"/>
          <p:nvPr/>
        </p:nvSpPr>
        <p:spPr>
          <a:xfrm>
            <a:off x="493037" y="1004866"/>
            <a:ext cx="3610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j-lt"/>
              </a:rPr>
              <a:t>Аппаратное обеспечение</a:t>
            </a:r>
            <a:endParaRPr lang="en-GB" sz="2000" dirty="0">
              <a:latin typeface="+mj-l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0FC105C-82A0-4D33-A5D6-F2D9999FFEDD}"/>
              </a:ext>
            </a:extLst>
          </p:cNvPr>
          <p:cNvSpPr txBox="1"/>
          <p:nvPr/>
        </p:nvSpPr>
        <p:spPr>
          <a:xfrm>
            <a:off x="487063" y="2950710"/>
            <a:ext cx="36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j-lt"/>
                <a:cs typeface="Segoe UI Semilight" panose="020B0402040204020203" pitchFamily="34" charset="0"/>
              </a:rPr>
              <a:t>Программное обеспечение </a:t>
            </a:r>
            <a:endParaRPr lang="ru-RU" sz="2000" dirty="0">
              <a:latin typeface="+mj-lt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7A1A2EE-8144-4E7B-B47D-9423DB8D113A}"/>
              </a:ext>
            </a:extLst>
          </p:cNvPr>
          <p:cNvSpPr txBox="1"/>
          <p:nvPr/>
        </p:nvSpPr>
        <p:spPr>
          <a:xfrm>
            <a:off x="498863" y="4826694"/>
            <a:ext cx="3610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j-lt"/>
                <a:cs typeface="Segoe UI Semilight" panose="020B0402040204020203" pitchFamily="34" charset="0"/>
              </a:rPr>
              <a:t>Услуги и сервисы</a:t>
            </a:r>
            <a:endParaRPr lang="ru-RU" sz="2000" dirty="0"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15673A-D351-4630-939A-6C125CDEE5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922"/>
          <a:stretch/>
        </p:blipFill>
        <p:spPr>
          <a:xfrm>
            <a:off x="487063" y="1503803"/>
            <a:ext cx="3960650" cy="1136084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7CBCCE0A-217B-460C-802A-EDA280F45035}"/>
              </a:ext>
            </a:extLst>
          </p:cNvPr>
          <p:cNvSpPr txBox="1"/>
          <p:nvPr/>
        </p:nvSpPr>
        <p:spPr>
          <a:xfrm>
            <a:off x="2778471" y="2439918"/>
            <a:ext cx="47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+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4CA7FF-B8D0-4389-AB8D-84DFD48DAB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602"/>
          <a:stretch/>
        </p:blipFill>
        <p:spPr>
          <a:xfrm>
            <a:off x="498863" y="3429000"/>
            <a:ext cx="5597137" cy="1136084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A637D2C2-85C3-452D-A7BB-D08F01BD284B}"/>
              </a:ext>
            </a:extLst>
          </p:cNvPr>
          <p:cNvSpPr txBox="1"/>
          <p:nvPr/>
        </p:nvSpPr>
        <p:spPr>
          <a:xfrm>
            <a:off x="2778471" y="4303474"/>
            <a:ext cx="47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+</a:t>
            </a:r>
            <a:endParaRPr lang="ru-RU" sz="2800" dirty="0"/>
          </a:p>
        </p:txBody>
      </p: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A4B2FA6D-238C-47DC-954C-E559F5EB6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16" y="778807"/>
            <a:ext cx="3220379" cy="3722159"/>
          </a:xfrm>
          <a:prstGeom prst="rect">
            <a:avLst/>
          </a:prstGeom>
        </p:spPr>
      </p:pic>
      <p:sp>
        <p:nvSpPr>
          <p:cNvPr id="9" name="Правая фигурная скобка 8">
            <a:extLst>
              <a:ext uri="{FF2B5EF4-FFF2-40B4-BE49-F238E27FC236}">
                <a16:creationId xmlns:a16="http://schemas.microsoft.com/office/drawing/2014/main" id="{5B053799-A559-4C22-B57E-B380CBF745AB}"/>
              </a:ext>
            </a:extLst>
          </p:cNvPr>
          <p:cNvSpPr/>
          <p:nvPr/>
        </p:nvSpPr>
        <p:spPr>
          <a:xfrm>
            <a:off x="6382994" y="1204921"/>
            <a:ext cx="1068281" cy="49537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5B0B28A4-FC15-49E7-BCC5-E34485D27330}"/>
              </a:ext>
            </a:extLst>
          </p:cNvPr>
          <p:cNvSpPr/>
          <p:nvPr/>
        </p:nvSpPr>
        <p:spPr>
          <a:xfrm>
            <a:off x="7926631" y="4873978"/>
            <a:ext cx="3382364" cy="12052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D0E3A0D6-6945-4615-A466-6BBC2C68B3C9}"/>
              </a:ext>
            </a:extLst>
          </p:cNvPr>
          <p:cNvSpPr txBox="1"/>
          <p:nvPr/>
        </p:nvSpPr>
        <p:spPr>
          <a:xfrm>
            <a:off x="7926631" y="4873978"/>
            <a:ext cx="3561074" cy="120521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ctr" anchorCtr="0">
            <a:noAutofit/>
          </a:bodyPr>
          <a:lstStyle/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Semilight" panose="020B0402040204020203" pitchFamily="34" charset="0"/>
              </a:rPr>
              <a:t>Варианты реализации</a:t>
            </a:r>
            <a:r>
              <a:rPr lang="ru-RU" sz="1500" dirty="0">
                <a:cs typeface="Segoe UI Semilight" panose="020B0402040204020203" pitchFamily="34" charset="0"/>
              </a:rPr>
              <a:t>:</a:t>
            </a:r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500" dirty="0">
                <a:cs typeface="Segoe UI Semilight" panose="020B0402040204020203" pitchFamily="34" charset="0"/>
              </a:rPr>
              <a:t>комплексный проект</a:t>
            </a:r>
          </a:p>
          <a:p>
            <a:pPr marL="285750" indent="-28575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500" dirty="0">
                <a:cs typeface="Segoe UI Semilight" panose="020B0402040204020203" pitchFamily="34" charset="0"/>
              </a:rPr>
              <a:t>отдельные составляющие</a:t>
            </a:r>
            <a:endParaRPr lang="ru-RU" sz="1400" dirty="0">
              <a:solidFill>
                <a:schemeClr val="dk1"/>
              </a:solidFill>
            </a:endParaRPr>
          </a:p>
        </p:txBody>
      </p:sp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08E3FDE6-A522-473E-AC0B-20C045F5D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96" r="13977"/>
          <a:stretch/>
        </p:blipFill>
        <p:spPr>
          <a:xfrm>
            <a:off x="498863" y="5354197"/>
            <a:ext cx="1274082" cy="1136084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0AA50125-EF2E-447A-A170-0075B71693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367" r="26868"/>
          <a:stretch/>
        </p:blipFill>
        <p:spPr>
          <a:xfrm>
            <a:off x="1726784" y="5226804"/>
            <a:ext cx="1043034" cy="1136084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27237FE7-8290-479D-A108-AF960C020D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r="39085"/>
          <a:stretch/>
        </p:blipFill>
        <p:spPr>
          <a:xfrm>
            <a:off x="2669090" y="5226804"/>
            <a:ext cx="1165934" cy="1136084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1B41B8B4-7996-4384-B652-240AC73F1C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521" r="50000"/>
          <a:stretch/>
        </p:blipFill>
        <p:spPr>
          <a:xfrm>
            <a:off x="4775849" y="5226804"/>
            <a:ext cx="1332957" cy="1136084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EC1FD9FC-A567-4B89-8B05-2750A6785D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720" r="63353"/>
          <a:stretch/>
        </p:blipFill>
        <p:spPr>
          <a:xfrm>
            <a:off x="3586103" y="5193513"/>
            <a:ext cx="1274082" cy="113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Соединитель: изогнутый 57">
            <a:extLst>
              <a:ext uri="{FF2B5EF4-FFF2-40B4-BE49-F238E27FC236}">
                <a16:creationId xmlns:a16="http://schemas.microsoft.com/office/drawing/2014/main" id="{C71D4AF2-D6B2-4DB9-B87F-E18632F17B90}"/>
              </a:ext>
            </a:extLst>
          </p:cNvPr>
          <p:cNvCxnSpPr>
            <a:cxnSpLocks/>
            <a:endCxn id="4" idx="3"/>
          </p:cNvCxnSpPr>
          <p:nvPr/>
        </p:nvCxnSpPr>
        <p:spPr>
          <a:xfrm rot="16200000" flipH="1">
            <a:off x="5266773" y="3139158"/>
            <a:ext cx="1805756" cy="1086719"/>
          </a:xfrm>
          <a:prstGeom prst="curvedConnector4">
            <a:avLst>
              <a:gd name="adj1" fmla="val 18313"/>
              <a:gd name="adj2" fmla="val 12103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оединитель: изогнутый 59">
            <a:extLst>
              <a:ext uri="{FF2B5EF4-FFF2-40B4-BE49-F238E27FC236}">
                <a16:creationId xmlns:a16="http://schemas.microsoft.com/office/drawing/2014/main" id="{19FA1E2B-F0CC-4014-B557-0ABEE4C25CAD}"/>
              </a:ext>
            </a:extLst>
          </p:cNvPr>
          <p:cNvCxnSpPr>
            <a:cxnSpLocks/>
            <a:endCxn id="4" idx="3"/>
          </p:cNvCxnSpPr>
          <p:nvPr/>
        </p:nvCxnSpPr>
        <p:spPr>
          <a:xfrm rot="10800000" flipV="1">
            <a:off x="6713011" y="3450158"/>
            <a:ext cx="2148430" cy="113523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180E2FAF-6459-4CAF-8BF6-33BCFAF8D26C}"/>
              </a:ext>
            </a:extLst>
          </p:cNvPr>
          <p:cNvGrpSpPr/>
          <p:nvPr/>
        </p:nvGrpSpPr>
        <p:grpSpPr>
          <a:xfrm>
            <a:off x="1919789" y="1981602"/>
            <a:ext cx="1939738" cy="3434275"/>
            <a:chOff x="1825977" y="1644016"/>
            <a:chExt cx="2156739" cy="3434275"/>
          </a:xfrm>
        </p:grpSpPr>
        <p:cxnSp>
          <p:nvCxnSpPr>
            <p:cNvPr id="14" name="Соединитель: изогнутый 13">
              <a:extLst>
                <a:ext uri="{FF2B5EF4-FFF2-40B4-BE49-F238E27FC236}">
                  <a16:creationId xmlns:a16="http://schemas.microsoft.com/office/drawing/2014/main" id="{C450AFF3-CA85-4E95-BF7B-5CC0E7B904C9}"/>
                </a:ext>
              </a:extLst>
            </p:cNvPr>
            <p:cNvCxnSpPr>
              <a:cxnSpLocks/>
              <a:stCxn id="7" idx="0"/>
              <a:endCxn id="4" idx="1"/>
            </p:cNvCxnSpPr>
            <p:nvPr/>
          </p:nvCxnSpPr>
          <p:spPr>
            <a:xfrm>
              <a:off x="1825977" y="1644016"/>
              <a:ext cx="2156739" cy="2603794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Соединитель: изогнутый 15">
              <a:extLst>
                <a:ext uri="{FF2B5EF4-FFF2-40B4-BE49-F238E27FC236}">
                  <a16:creationId xmlns:a16="http://schemas.microsoft.com/office/drawing/2014/main" id="{1F7FC8CC-3156-4EA6-B73A-991B9EFC59A7}"/>
                </a:ext>
              </a:extLst>
            </p:cNvPr>
            <p:cNvCxnSpPr>
              <a:cxnSpLocks/>
              <a:stCxn id="174" idx="0"/>
              <a:endCxn id="4" idx="1"/>
            </p:cNvCxnSpPr>
            <p:nvPr/>
          </p:nvCxnSpPr>
          <p:spPr>
            <a:xfrm>
              <a:off x="2538164" y="3915184"/>
              <a:ext cx="1444552" cy="332626"/>
            </a:xfrm>
            <a:prstGeom prst="curvedConnector3">
              <a:avLst>
                <a:gd name="adj1" fmla="val 47185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Соединитель: изогнутый 19">
              <a:extLst>
                <a:ext uri="{FF2B5EF4-FFF2-40B4-BE49-F238E27FC236}">
                  <a16:creationId xmlns:a16="http://schemas.microsoft.com/office/drawing/2014/main" id="{840B1BD1-176B-4408-945E-4C80676BF5DE}"/>
                </a:ext>
              </a:extLst>
            </p:cNvPr>
            <p:cNvCxnSpPr>
              <a:cxnSpLocks/>
              <a:stCxn id="171" idx="0"/>
              <a:endCxn id="4" idx="1"/>
            </p:cNvCxnSpPr>
            <p:nvPr/>
          </p:nvCxnSpPr>
          <p:spPr>
            <a:xfrm>
              <a:off x="1825977" y="2779473"/>
              <a:ext cx="2156739" cy="1468337"/>
            </a:xfrm>
            <a:prstGeom prst="curvedConnector3">
              <a:avLst>
                <a:gd name="adj1" fmla="val 71999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Соединитель: изогнутый 24">
              <a:extLst>
                <a:ext uri="{FF2B5EF4-FFF2-40B4-BE49-F238E27FC236}">
                  <a16:creationId xmlns:a16="http://schemas.microsoft.com/office/drawing/2014/main" id="{197639E4-4700-45AE-8FF4-877F3311DD66}"/>
                </a:ext>
              </a:extLst>
            </p:cNvPr>
            <p:cNvCxnSpPr>
              <a:cxnSpLocks/>
              <a:stCxn id="176" idx="0"/>
              <a:endCxn id="4" idx="1"/>
            </p:cNvCxnSpPr>
            <p:nvPr/>
          </p:nvCxnSpPr>
          <p:spPr>
            <a:xfrm flipV="1">
              <a:off x="2538163" y="4247810"/>
              <a:ext cx="1444553" cy="830481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06C2430-EDDD-4661-BD47-4B6822C21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СЛОЖНОСТЬ ВЫБОРА</a:t>
            </a:r>
            <a:br>
              <a:rPr lang="ru-RU" dirty="0"/>
            </a:b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C8F37FC-DBDB-45E9-AC4D-F77434851F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5</a:t>
            </a:fld>
            <a:endParaRPr lang="ru-RU"/>
          </a:p>
        </p:txBody>
      </p:sp>
      <p:sp>
        <p:nvSpPr>
          <p:cNvPr id="7" name="Прямоугольник: усеченные верхние углы 6">
            <a:extLst>
              <a:ext uri="{FF2B5EF4-FFF2-40B4-BE49-F238E27FC236}">
                <a16:creationId xmlns:a16="http://schemas.microsoft.com/office/drawing/2014/main" id="{274D19E2-BD7E-4334-B537-7E936FC9FD32}"/>
              </a:ext>
            </a:extLst>
          </p:cNvPr>
          <p:cNvSpPr/>
          <p:nvPr/>
        </p:nvSpPr>
        <p:spPr>
          <a:xfrm>
            <a:off x="347021" y="1670661"/>
            <a:ext cx="1572768" cy="621881"/>
          </a:xfrm>
          <a:prstGeom prst="snip2Same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СЕРВЕРЫ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A564547-6E17-4418-A37F-852B8AF5957D}"/>
              </a:ext>
            </a:extLst>
          </p:cNvPr>
          <p:cNvGrpSpPr/>
          <p:nvPr/>
        </p:nvGrpSpPr>
        <p:grpSpPr>
          <a:xfrm>
            <a:off x="3960869" y="1539302"/>
            <a:ext cx="2451810" cy="1383213"/>
            <a:chOff x="7193280" y="1071389"/>
            <a:chExt cx="2706624" cy="153769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5D85A8-898D-4912-8FF1-125BFA53ADFF}"/>
                </a:ext>
              </a:extLst>
            </p:cNvPr>
            <p:cNvSpPr txBox="1"/>
            <p:nvPr/>
          </p:nvSpPr>
          <p:spPr>
            <a:xfrm>
              <a:off x="7362138" y="1642948"/>
              <a:ext cx="1036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Реестр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FA86158-E41E-4E7B-9126-5088B68A645A}"/>
                </a:ext>
              </a:extLst>
            </p:cNvPr>
            <p:cNvSpPr txBox="1"/>
            <p:nvPr/>
          </p:nvSpPr>
          <p:spPr>
            <a:xfrm>
              <a:off x="8056386" y="1378774"/>
              <a:ext cx="792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GPU</a:t>
              </a:r>
              <a:endParaRPr lang="ru-RU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304EB42-B494-456C-97CF-D403F4CD1937}"/>
                </a:ext>
              </a:extLst>
            </p:cNvPr>
            <p:cNvSpPr txBox="1"/>
            <p:nvPr/>
          </p:nvSpPr>
          <p:spPr>
            <a:xfrm>
              <a:off x="8089392" y="1993931"/>
              <a:ext cx="792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OCP</a:t>
              </a:r>
              <a:endParaRPr lang="ru-RU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6A8DEE8-F617-482A-B573-FF929E52B535}"/>
                </a:ext>
              </a:extLst>
            </p:cNvPr>
            <p:cNvSpPr txBox="1"/>
            <p:nvPr/>
          </p:nvSpPr>
          <p:spPr>
            <a:xfrm>
              <a:off x="8702990" y="1850561"/>
              <a:ext cx="792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IoT</a:t>
              </a:r>
              <a:endParaRPr lang="ru-RU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6EAA74E-9B50-4A2E-B555-13A80BF8B32C}"/>
                </a:ext>
              </a:extLst>
            </p:cNvPr>
            <p:cNvSpPr txBox="1"/>
            <p:nvPr/>
          </p:nvSpPr>
          <p:spPr>
            <a:xfrm>
              <a:off x="8881872" y="1279926"/>
              <a:ext cx="792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HPC</a:t>
              </a:r>
              <a:endParaRPr lang="ru-RU" dirty="0"/>
            </a:p>
          </p:txBody>
        </p:sp>
        <p:sp>
          <p:nvSpPr>
            <p:cNvPr id="36" name="Облако 35">
              <a:extLst>
                <a:ext uri="{FF2B5EF4-FFF2-40B4-BE49-F238E27FC236}">
                  <a16:creationId xmlns:a16="http://schemas.microsoft.com/office/drawing/2014/main" id="{988C12C3-CB44-4C75-92D3-9E1F475E3295}"/>
                </a:ext>
              </a:extLst>
            </p:cNvPr>
            <p:cNvSpPr/>
            <p:nvPr/>
          </p:nvSpPr>
          <p:spPr>
            <a:xfrm>
              <a:off x="7193280" y="1071389"/>
              <a:ext cx="2706624" cy="1537699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78BE1E3D-92E9-4159-8C45-F8B2B3867BB7}"/>
              </a:ext>
            </a:extLst>
          </p:cNvPr>
          <p:cNvGrpSpPr/>
          <p:nvPr/>
        </p:nvGrpSpPr>
        <p:grpSpPr>
          <a:xfrm>
            <a:off x="6788232" y="260856"/>
            <a:ext cx="3331053" cy="1880487"/>
            <a:chOff x="7991856" y="3257293"/>
            <a:chExt cx="3371088" cy="188048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BCEA815-CB56-492E-AA0E-281B39F5FD9B}"/>
                </a:ext>
              </a:extLst>
            </p:cNvPr>
            <p:cNvSpPr txBox="1"/>
            <p:nvPr/>
          </p:nvSpPr>
          <p:spPr>
            <a:xfrm>
              <a:off x="8180193" y="4165668"/>
              <a:ext cx="947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Реестр</a:t>
              </a:r>
              <a:endParaRPr lang="ru-RU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DDB8A7-CF4F-405C-B3A8-1504FA8CC3C9}"/>
                </a:ext>
              </a:extLst>
            </p:cNvPr>
            <p:cNvSpPr txBox="1"/>
            <p:nvPr/>
          </p:nvSpPr>
          <p:spPr>
            <a:xfrm>
              <a:off x="8491255" y="3820948"/>
              <a:ext cx="5961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SDS</a:t>
              </a:r>
              <a:endParaRPr lang="ru-RU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4D89787-8B15-4F13-A406-DB429EF2A7D8}"/>
                </a:ext>
              </a:extLst>
            </p:cNvPr>
            <p:cNvSpPr txBox="1"/>
            <p:nvPr/>
          </p:nvSpPr>
          <p:spPr>
            <a:xfrm>
              <a:off x="8407131" y="4442865"/>
              <a:ext cx="4779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S3</a:t>
              </a:r>
              <a:endParaRPr lang="ru-RU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48D2839-5051-43A2-BA38-B9D9B8131070}"/>
                </a:ext>
              </a:extLst>
            </p:cNvPr>
            <p:cNvSpPr txBox="1"/>
            <p:nvPr/>
          </p:nvSpPr>
          <p:spPr>
            <a:xfrm>
              <a:off x="8801020" y="4406146"/>
              <a:ext cx="12033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Стоимость хранения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64D7B08-E280-428E-8114-BE892EB52BA1}"/>
                </a:ext>
              </a:extLst>
            </p:cNvPr>
            <p:cNvSpPr txBox="1"/>
            <p:nvPr/>
          </p:nvSpPr>
          <p:spPr>
            <a:xfrm>
              <a:off x="8909760" y="3601154"/>
              <a:ext cx="8313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клоны</a:t>
              </a:r>
              <a:endParaRPr lang="ru-RU" dirty="0"/>
            </a:p>
          </p:txBody>
        </p:sp>
        <p:sp>
          <p:nvSpPr>
            <p:cNvPr id="43" name="Облако 42">
              <a:extLst>
                <a:ext uri="{FF2B5EF4-FFF2-40B4-BE49-F238E27FC236}">
                  <a16:creationId xmlns:a16="http://schemas.microsoft.com/office/drawing/2014/main" id="{735379C9-A575-4FCD-BB19-0B56FC7F4B21}"/>
                </a:ext>
              </a:extLst>
            </p:cNvPr>
            <p:cNvSpPr/>
            <p:nvPr/>
          </p:nvSpPr>
          <p:spPr>
            <a:xfrm>
              <a:off x="7991856" y="3257293"/>
              <a:ext cx="3371088" cy="1880487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A3DB46-FF01-4CDF-A8EB-6EFEAEF2E93B}"/>
                </a:ext>
              </a:extLst>
            </p:cNvPr>
            <p:cNvSpPr txBox="1"/>
            <p:nvPr/>
          </p:nvSpPr>
          <p:spPr>
            <a:xfrm>
              <a:off x="9057095" y="4113100"/>
              <a:ext cx="12033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репликация</a:t>
              </a:r>
              <a:endParaRPr lang="ru-RU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0677A2-CB62-41C8-AF99-1E6DF71D7994}"/>
                </a:ext>
              </a:extLst>
            </p:cNvPr>
            <p:cNvSpPr txBox="1"/>
            <p:nvPr/>
          </p:nvSpPr>
          <p:spPr>
            <a:xfrm>
              <a:off x="9826752" y="3447266"/>
              <a:ext cx="8313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сжатие</a:t>
              </a:r>
              <a:endParaRPr lang="ru-RU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DF780D-2181-405A-B4D9-EAB878D51374}"/>
                </a:ext>
              </a:extLst>
            </p:cNvPr>
            <p:cNvSpPr txBox="1"/>
            <p:nvPr/>
          </p:nvSpPr>
          <p:spPr>
            <a:xfrm>
              <a:off x="10087991" y="4374167"/>
              <a:ext cx="5961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QoS</a:t>
              </a:r>
              <a:endParaRPr lang="ru-RU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C88630-CD03-45FE-88B2-AFA210A050A0}"/>
                </a:ext>
              </a:extLst>
            </p:cNvPr>
            <p:cNvSpPr txBox="1"/>
            <p:nvPr/>
          </p:nvSpPr>
          <p:spPr>
            <a:xfrm>
              <a:off x="9227798" y="3829072"/>
              <a:ext cx="19537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отказоустойчивость</a:t>
              </a:r>
              <a:endParaRPr lang="ru-RU" dirty="0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338B7C9-4B5E-4C56-A977-C88BB561546F}"/>
              </a:ext>
            </a:extLst>
          </p:cNvPr>
          <p:cNvGrpSpPr/>
          <p:nvPr/>
        </p:nvGrpSpPr>
        <p:grpSpPr>
          <a:xfrm>
            <a:off x="8761513" y="2354517"/>
            <a:ext cx="3371088" cy="1880487"/>
            <a:chOff x="4398786" y="4538690"/>
            <a:chExt cx="3371088" cy="188048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4552D42-B4FB-453A-A29E-FA37FEE56F5F}"/>
                </a:ext>
              </a:extLst>
            </p:cNvPr>
            <p:cNvSpPr txBox="1"/>
            <p:nvPr/>
          </p:nvSpPr>
          <p:spPr>
            <a:xfrm>
              <a:off x="4584152" y="5507507"/>
              <a:ext cx="947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ФСТЭК</a:t>
              </a:r>
              <a:endParaRPr lang="ru-RU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C803B82-27CD-4007-91E9-289D4756ADCA}"/>
                </a:ext>
              </a:extLst>
            </p:cNvPr>
            <p:cNvSpPr txBox="1"/>
            <p:nvPr/>
          </p:nvSpPr>
          <p:spPr>
            <a:xfrm>
              <a:off x="4844481" y="4809925"/>
              <a:ext cx="5961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SDN</a:t>
              </a:r>
              <a:endParaRPr lang="ru-RU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B88F92C-A121-4673-BCBB-0C5121B5B915}"/>
                </a:ext>
              </a:extLst>
            </p:cNvPr>
            <p:cNvSpPr txBox="1"/>
            <p:nvPr/>
          </p:nvSpPr>
          <p:spPr>
            <a:xfrm>
              <a:off x="5196692" y="5750937"/>
              <a:ext cx="1447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Балансировка нагрузки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09C8BDE-A170-42F2-934C-09AAF03DBB5E}"/>
                </a:ext>
              </a:extLst>
            </p:cNvPr>
            <p:cNvSpPr txBox="1"/>
            <p:nvPr/>
          </p:nvSpPr>
          <p:spPr>
            <a:xfrm>
              <a:off x="5402381" y="4869210"/>
              <a:ext cx="8313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vCPU</a:t>
              </a:r>
              <a:endParaRPr lang="ru-RU" dirty="0"/>
            </a:p>
          </p:txBody>
        </p:sp>
        <p:sp>
          <p:nvSpPr>
            <p:cNvPr id="69" name="Облако 68">
              <a:extLst>
                <a:ext uri="{FF2B5EF4-FFF2-40B4-BE49-F238E27FC236}">
                  <a16:creationId xmlns:a16="http://schemas.microsoft.com/office/drawing/2014/main" id="{263E3A9D-8439-419B-8FC5-7DBB9E0AF629}"/>
                </a:ext>
              </a:extLst>
            </p:cNvPr>
            <p:cNvSpPr/>
            <p:nvPr/>
          </p:nvSpPr>
          <p:spPr>
            <a:xfrm>
              <a:off x="4398786" y="4538690"/>
              <a:ext cx="3371088" cy="1880487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E22984F-6EF5-4553-91CD-12313D0769C3}"/>
                </a:ext>
              </a:extLst>
            </p:cNvPr>
            <p:cNvSpPr txBox="1"/>
            <p:nvPr/>
          </p:nvSpPr>
          <p:spPr>
            <a:xfrm>
              <a:off x="4853957" y="5173338"/>
              <a:ext cx="10911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миграция</a:t>
              </a:r>
              <a:endParaRPr lang="ru-RU" dirty="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AD31067-7291-45E1-A25A-54DC3329B69A}"/>
                </a:ext>
              </a:extLst>
            </p:cNvPr>
            <p:cNvSpPr txBox="1"/>
            <p:nvPr/>
          </p:nvSpPr>
          <p:spPr>
            <a:xfrm>
              <a:off x="6099066" y="4715553"/>
              <a:ext cx="10911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кластеры</a:t>
              </a:r>
              <a:endParaRPr lang="ru-RU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7A67994-8D01-4DF9-8563-F49242849945}"/>
                </a:ext>
              </a:extLst>
            </p:cNvPr>
            <p:cNvSpPr txBox="1"/>
            <p:nvPr/>
          </p:nvSpPr>
          <p:spPr>
            <a:xfrm>
              <a:off x="5306896" y="5443160"/>
              <a:ext cx="1899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/>
                <a:t>гиперконвергенция</a:t>
              </a:r>
              <a:endParaRPr lang="ru-RU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29B0291-1289-4139-BA03-FB9DB0D4E165}"/>
                </a:ext>
              </a:extLst>
            </p:cNvPr>
            <p:cNvSpPr txBox="1"/>
            <p:nvPr/>
          </p:nvSpPr>
          <p:spPr>
            <a:xfrm>
              <a:off x="6016515" y="5117702"/>
              <a:ext cx="12207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контейнеры</a:t>
              </a:r>
              <a:endParaRPr lang="ru-RU" dirty="0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2A92E581-DA64-40BA-99E3-7D8B12B4F2D0}"/>
              </a:ext>
            </a:extLst>
          </p:cNvPr>
          <p:cNvGrpSpPr/>
          <p:nvPr/>
        </p:nvGrpSpPr>
        <p:grpSpPr>
          <a:xfrm>
            <a:off x="8302339" y="4459214"/>
            <a:ext cx="2308284" cy="1880487"/>
            <a:chOff x="4001500" y="4817540"/>
            <a:chExt cx="1957451" cy="1880487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4B98CBD-E7FF-417E-AE5E-477F2992092B}"/>
                </a:ext>
              </a:extLst>
            </p:cNvPr>
            <p:cNvSpPr txBox="1"/>
            <p:nvPr/>
          </p:nvSpPr>
          <p:spPr>
            <a:xfrm>
              <a:off x="5000285" y="5458378"/>
              <a:ext cx="9243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ФСТЭК</a:t>
              </a:r>
              <a:endParaRPr lang="ru-RU" dirty="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BB260D8-1F87-41BB-AEAB-D7ECBB55A17F}"/>
                </a:ext>
              </a:extLst>
            </p:cNvPr>
            <p:cNvSpPr txBox="1"/>
            <p:nvPr/>
          </p:nvSpPr>
          <p:spPr>
            <a:xfrm>
              <a:off x="5096259" y="5007753"/>
              <a:ext cx="581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RPO</a:t>
              </a:r>
              <a:endParaRPr lang="ru-RU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994A1B0-5808-4C5C-9238-7EC30C3E8C7B}"/>
                </a:ext>
              </a:extLst>
            </p:cNvPr>
            <p:cNvSpPr txBox="1"/>
            <p:nvPr/>
          </p:nvSpPr>
          <p:spPr>
            <a:xfrm>
              <a:off x="4172127" y="5815873"/>
              <a:ext cx="6606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RTO</a:t>
              </a:r>
              <a:endParaRPr lang="ru-RU" sz="1400" dirty="0"/>
            </a:p>
          </p:txBody>
        </p:sp>
        <p:sp>
          <p:nvSpPr>
            <p:cNvPr id="92" name="Облако 91">
              <a:extLst>
                <a:ext uri="{FF2B5EF4-FFF2-40B4-BE49-F238E27FC236}">
                  <a16:creationId xmlns:a16="http://schemas.microsoft.com/office/drawing/2014/main" id="{937FACA3-CB21-4FDB-9B21-37B67D25DA6F}"/>
                </a:ext>
              </a:extLst>
            </p:cNvPr>
            <p:cNvSpPr/>
            <p:nvPr/>
          </p:nvSpPr>
          <p:spPr>
            <a:xfrm>
              <a:off x="4001500" y="4817540"/>
              <a:ext cx="1957451" cy="1880487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CA9F25E-1375-447A-817C-DF1144471200}"/>
                </a:ext>
              </a:extLst>
            </p:cNvPr>
            <p:cNvSpPr txBox="1"/>
            <p:nvPr/>
          </p:nvSpPr>
          <p:spPr>
            <a:xfrm>
              <a:off x="4133181" y="5379796"/>
              <a:ext cx="811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бэкап</a:t>
              </a:r>
              <a:endParaRPr lang="ru-RU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32BCA65-13B1-41E9-908B-4DE46D3B349B}"/>
                </a:ext>
              </a:extLst>
            </p:cNvPr>
            <p:cNvSpPr txBox="1"/>
            <p:nvPr/>
          </p:nvSpPr>
          <p:spPr>
            <a:xfrm>
              <a:off x="4564593" y="5169984"/>
              <a:ext cx="630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MTBF</a:t>
              </a:r>
              <a:endParaRPr lang="ru-RU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61E8073-6990-46F7-BF9A-26512B9AAC5C}"/>
                </a:ext>
              </a:extLst>
            </p:cNvPr>
            <p:cNvSpPr txBox="1"/>
            <p:nvPr/>
          </p:nvSpPr>
          <p:spPr>
            <a:xfrm>
              <a:off x="4326204" y="6183157"/>
              <a:ext cx="7470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LDAP</a:t>
              </a:r>
              <a:endParaRPr lang="ru-RU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7C2136B-4182-44F0-989F-A9ED826A7064}"/>
                </a:ext>
              </a:extLst>
            </p:cNvPr>
            <p:cNvSpPr txBox="1"/>
            <p:nvPr/>
          </p:nvSpPr>
          <p:spPr>
            <a:xfrm>
              <a:off x="4692175" y="5760490"/>
              <a:ext cx="1042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Ценность данных</a:t>
              </a:r>
              <a:endParaRPr lang="ru-RU" dirty="0"/>
            </a:p>
          </p:txBody>
        </p:sp>
      </p:grpSp>
      <p:cxnSp>
        <p:nvCxnSpPr>
          <p:cNvPr id="98" name="Соединитель: изогнутый 97">
            <a:extLst>
              <a:ext uri="{FF2B5EF4-FFF2-40B4-BE49-F238E27FC236}">
                <a16:creationId xmlns:a16="http://schemas.microsoft.com/office/drawing/2014/main" id="{B68BA625-8069-4A8D-957E-EF425E66E613}"/>
              </a:ext>
            </a:extLst>
          </p:cNvPr>
          <p:cNvCxnSpPr>
            <a:cxnSpLocks/>
          </p:cNvCxnSpPr>
          <p:nvPr/>
        </p:nvCxnSpPr>
        <p:spPr>
          <a:xfrm rot="10800000">
            <a:off x="6724381" y="4562898"/>
            <a:ext cx="1596488" cy="814062"/>
          </a:xfrm>
          <a:prstGeom prst="curvedConnector3">
            <a:avLst>
              <a:gd name="adj1" fmla="val 4389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F64E2B-2715-4FE1-A5B0-BFCB57B3C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527" y="3441030"/>
            <a:ext cx="2853484" cy="2288732"/>
          </a:xfrm>
          <a:prstGeom prst="rect">
            <a:avLst/>
          </a:prstGeom>
        </p:spPr>
      </p:pic>
      <p:sp>
        <p:nvSpPr>
          <p:cNvPr id="122" name="Номер слайда 1">
            <a:extLst>
              <a:ext uri="{FF2B5EF4-FFF2-40B4-BE49-F238E27FC236}">
                <a16:creationId xmlns:a16="http://schemas.microsoft.com/office/drawing/2014/main" id="{4FF68461-D542-4FE6-8E4A-42FE821222DD}"/>
              </a:ext>
            </a:extLst>
          </p:cNvPr>
          <p:cNvSpPr txBox="1">
            <a:spLocks/>
          </p:cNvSpPr>
          <p:nvPr/>
        </p:nvSpPr>
        <p:spPr>
          <a:xfrm>
            <a:off x="11778183" y="6419177"/>
            <a:ext cx="515542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D0A863-1CBF-4C93-BDB9-A45FE7F28BAD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171" name="Прямоугольник: усеченные верхние углы 170">
            <a:extLst>
              <a:ext uri="{FF2B5EF4-FFF2-40B4-BE49-F238E27FC236}">
                <a16:creationId xmlns:a16="http://schemas.microsoft.com/office/drawing/2014/main" id="{D30561FD-F886-4D86-88D7-3D33C8A3CF8D}"/>
              </a:ext>
            </a:extLst>
          </p:cNvPr>
          <p:cNvSpPr/>
          <p:nvPr/>
        </p:nvSpPr>
        <p:spPr>
          <a:xfrm>
            <a:off x="347021" y="2806118"/>
            <a:ext cx="1572768" cy="621881"/>
          </a:xfrm>
          <a:prstGeom prst="snip2Same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СХД</a:t>
            </a:r>
          </a:p>
        </p:txBody>
      </p:sp>
      <p:sp>
        <p:nvSpPr>
          <p:cNvPr id="174" name="Прямоугольник: усеченные верхние углы 173">
            <a:extLst>
              <a:ext uri="{FF2B5EF4-FFF2-40B4-BE49-F238E27FC236}">
                <a16:creationId xmlns:a16="http://schemas.microsoft.com/office/drawing/2014/main" id="{2A5B9216-DCBA-4B68-9DD5-FB37406BE19A}"/>
              </a:ext>
            </a:extLst>
          </p:cNvPr>
          <p:cNvSpPr/>
          <p:nvPr/>
        </p:nvSpPr>
        <p:spPr>
          <a:xfrm>
            <a:off x="347020" y="3941829"/>
            <a:ext cx="2213299" cy="621881"/>
          </a:xfrm>
          <a:prstGeom prst="snip2Same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ВИРТУАЛИЗАЦИЯ</a:t>
            </a:r>
          </a:p>
        </p:txBody>
      </p:sp>
      <p:sp>
        <p:nvSpPr>
          <p:cNvPr id="176" name="Прямоугольник: усеченные верхние углы 175">
            <a:extLst>
              <a:ext uri="{FF2B5EF4-FFF2-40B4-BE49-F238E27FC236}">
                <a16:creationId xmlns:a16="http://schemas.microsoft.com/office/drawing/2014/main" id="{4BB0DC50-1B25-4E6F-A5C0-3A68AB65D32E}"/>
              </a:ext>
            </a:extLst>
          </p:cNvPr>
          <p:cNvSpPr/>
          <p:nvPr/>
        </p:nvSpPr>
        <p:spPr>
          <a:xfrm>
            <a:off x="347019" y="5104936"/>
            <a:ext cx="2213299" cy="621881"/>
          </a:xfrm>
          <a:prstGeom prst="snip2Same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СРК</a:t>
            </a:r>
          </a:p>
        </p:txBody>
      </p:sp>
      <p:cxnSp>
        <p:nvCxnSpPr>
          <p:cNvPr id="179" name="Соединитель: изогнутый 178">
            <a:extLst>
              <a:ext uri="{FF2B5EF4-FFF2-40B4-BE49-F238E27FC236}">
                <a16:creationId xmlns:a16="http://schemas.microsoft.com/office/drawing/2014/main" id="{44800B7C-6258-44A8-9E37-6554E9F68BB6}"/>
              </a:ext>
            </a:extLst>
          </p:cNvPr>
          <p:cNvCxnSpPr>
            <a:cxnSpLocks/>
          </p:cNvCxnSpPr>
          <p:nvPr/>
        </p:nvCxnSpPr>
        <p:spPr>
          <a:xfrm rot="5400000">
            <a:off x="6502171" y="2401090"/>
            <a:ext cx="2395549" cy="1888427"/>
          </a:xfrm>
          <a:prstGeom prst="curvedConnector3">
            <a:avLst>
              <a:gd name="adj1" fmla="val 4643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382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gradFill flip="none" rotWithShape="1">
              <a:gsLst>
                <a:gs pos="0">
                  <a:srgbClr val="B01736">
                    <a:lumMod val="86000"/>
                    <a:alpha val="20000"/>
                  </a:srgbClr>
                </a:gs>
                <a:gs pos="100000">
                  <a:srgbClr val="0070C0">
                    <a:alpha val="65000"/>
                  </a:srgbClr>
                </a:gs>
              </a:gsLst>
              <a:lin ang="18900000" scaled="1"/>
              <a:tileRect/>
            </a:gradFill>
          </p:spPr>
          <p:txBody>
            <a:bodyPr wrap="square" lIns="0" tIns="0" rIns="0" bIns="0" rtlCol="0" anchor="ctr"/>
            <a:lstStyle/>
            <a:p>
              <a:pPr algn="ctr"/>
              <a:endParaRPr lang="ru-RU" sz="1092">
                <a:solidFill>
                  <a:srgbClr val="B01736"/>
                </a:solidFill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83" y="6397678"/>
              <a:ext cx="1519106" cy="21739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803"/>
            <a:stretch/>
          </p:blipFill>
          <p:spPr>
            <a:xfrm>
              <a:off x="10346468" y="6384553"/>
              <a:ext cx="1258157" cy="315632"/>
            </a:xfrm>
            <a:prstGeom prst="rect">
              <a:avLst/>
            </a:prstGeom>
          </p:spPr>
        </p:pic>
      </p:grpSp>
      <p:sp>
        <p:nvSpPr>
          <p:cNvPr id="6" name="object 5"/>
          <p:cNvSpPr txBox="1"/>
          <p:nvPr/>
        </p:nvSpPr>
        <p:spPr>
          <a:xfrm>
            <a:off x="1817687" y="2829507"/>
            <a:ext cx="855662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4800" spc="3" dirty="0">
                <a:solidFill>
                  <a:srgbClr val="FFFFFF"/>
                </a:solidFill>
                <a:latin typeface="+mj-lt"/>
              </a:rPr>
              <a:t>КРАТКИЙ ОБЗОР</a:t>
            </a:r>
          </a:p>
        </p:txBody>
      </p:sp>
    </p:spTree>
    <p:extLst>
      <p:ext uri="{BB962C8B-B14F-4D97-AF65-F5344CB8AC3E}">
        <p14:creationId xmlns:p14="http://schemas.microsoft.com/office/powerpoint/2010/main" val="24417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C8F37FC-DBDB-45E9-AC4D-F7743485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A863-1CBF-4C93-BDB9-A45FE7F28BAD}" type="slidenum">
              <a:rPr lang="ru-RU" smtClean="0"/>
              <a:t>7</a:t>
            </a:fld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06C2430-EDDD-4661-BD47-4B6822C21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5" y="392119"/>
            <a:ext cx="11850298" cy="1182547"/>
          </a:xfrm>
        </p:spPr>
        <p:txBody>
          <a:bodyPr/>
          <a:lstStyle/>
          <a:p>
            <a:r>
              <a:rPr lang="ru-RU" dirty="0"/>
              <a:t>ТЕКУЩАЯ СИТУАЦИЯ НА НАШЕМ РЫНКЕ ВИРТУАЛИЗАЦИИ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D78196-3157-4FFA-B9FD-CCF3D824F62F}"/>
              </a:ext>
            </a:extLst>
          </p:cNvPr>
          <p:cNvSpPr txBox="1"/>
          <p:nvPr/>
        </p:nvSpPr>
        <p:spPr>
          <a:xfrm>
            <a:off x="334962" y="1138829"/>
            <a:ext cx="6493221" cy="491410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285750" lvl="1" indent="-285750" defTabSz="711200">
              <a:spcBef>
                <a:spcPct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cs typeface="Segoe UI Semilight" panose="020B0402040204020203" pitchFamily="34" charset="0"/>
              </a:rPr>
              <a:t>VMware</a:t>
            </a:r>
            <a:r>
              <a:rPr lang="ru-RU" sz="1500" dirty="0">
                <a:cs typeface="Segoe UI Semilight" panose="020B0402040204020203" pitchFamily="34" charset="0"/>
              </a:rPr>
              <a:t> – ключевой игрок на мировом рынке виртуализации. </a:t>
            </a:r>
          </a:p>
          <a:p>
            <a:pPr marL="1200150" lvl="3" indent="-285750" defTabSz="711200">
              <a:spcBef>
                <a:spcPct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cs typeface="Segoe UI Semilight" panose="020B0402040204020203" pitchFamily="34" charset="0"/>
              </a:rPr>
              <a:t>С 22 года вендор отсутствует на нашем рынке. </a:t>
            </a:r>
          </a:p>
          <a:p>
            <a:pPr marL="1200150" lvl="3" indent="-285750" defTabSz="711200">
              <a:spcBef>
                <a:spcPct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cs typeface="Segoe UI Semilight" panose="020B0402040204020203" pitchFamily="34" charset="0"/>
              </a:rPr>
              <a:t>В 2025 году объявлен </a:t>
            </a:r>
            <a:r>
              <a:rPr lang="en-US" sz="1500" dirty="0">
                <a:cs typeface="Segoe UI Semilight" panose="020B0402040204020203" pitchFamily="34" charset="0"/>
              </a:rPr>
              <a:t>EOL </a:t>
            </a:r>
            <a:r>
              <a:rPr lang="ru-RU" sz="1500" dirty="0">
                <a:cs typeface="Segoe UI Semilight" panose="020B0402040204020203" pitchFamily="34" charset="0"/>
              </a:rPr>
              <a:t>7 версии, начиная с 8 версии лицензирование только по подписочной модели </a:t>
            </a:r>
          </a:p>
          <a:p>
            <a:pPr marL="285750" lvl="1" indent="-285750" defTabSz="711200">
              <a:spcBef>
                <a:spcPct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cs typeface="Segoe UI Semilight" panose="020B0402040204020203" pitchFamily="34" charset="0"/>
              </a:rPr>
              <a:t>Hyper-V</a:t>
            </a:r>
            <a:r>
              <a:rPr lang="ru-RU" sz="1500" dirty="0">
                <a:cs typeface="Segoe UI Semilight" panose="020B0402040204020203" pitchFamily="34" charset="0"/>
              </a:rPr>
              <a:t> – технология виртуализации от компании </a:t>
            </a:r>
            <a:r>
              <a:rPr lang="en-US" sz="1500" dirty="0">
                <a:cs typeface="Segoe UI Semilight" panose="020B0402040204020203" pitchFamily="34" charset="0"/>
              </a:rPr>
              <a:t>Microsoft</a:t>
            </a:r>
            <a:r>
              <a:rPr lang="ru-RU" sz="1500" dirty="0">
                <a:cs typeface="Segoe UI Semilight" panose="020B0402040204020203" pitchFamily="34" charset="0"/>
              </a:rPr>
              <a:t>.</a:t>
            </a:r>
          </a:p>
          <a:p>
            <a:pPr marL="742950" lvl="2" indent="-285750" defTabSz="711200">
              <a:spcBef>
                <a:spcPct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cs typeface="Segoe UI Semilight" panose="020B0402040204020203" pitchFamily="34" charset="0"/>
              </a:rPr>
              <a:t>EOL </a:t>
            </a:r>
            <a:r>
              <a:rPr lang="ru-RU" sz="1500" dirty="0">
                <a:cs typeface="Segoe UI Semilight" panose="020B0402040204020203" pitchFamily="34" charset="0"/>
              </a:rPr>
              <a:t>бесплатной</a:t>
            </a:r>
            <a:r>
              <a:rPr lang="en-US" sz="1500" dirty="0">
                <a:cs typeface="Segoe UI Semilight" panose="020B0402040204020203" pitchFamily="34" charset="0"/>
              </a:rPr>
              <a:t> </a:t>
            </a:r>
            <a:r>
              <a:rPr lang="ru-RU" sz="1500" dirty="0">
                <a:cs typeface="Segoe UI Semilight" panose="020B0402040204020203" pitchFamily="34" charset="0"/>
              </a:rPr>
              <a:t>версии в 2019 версии </a:t>
            </a:r>
            <a:r>
              <a:rPr lang="en-US" sz="1500" dirty="0">
                <a:cs typeface="Segoe UI Semilight" panose="020B0402040204020203" pitchFamily="34" charset="0"/>
              </a:rPr>
              <a:t>Server Windows</a:t>
            </a:r>
            <a:r>
              <a:rPr lang="ru-RU" sz="1500" dirty="0">
                <a:cs typeface="Segoe UI Semilight" panose="020B0402040204020203" pitchFamily="34" charset="0"/>
              </a:rPr>
              <a:t>, теперь идет только в составе версии 2022, иначе возникает серьезный риск уязвимостей</a:t>
            </a:r>
          </a:p>
          <a:p>
            <a:pPr marL="285750" lvl="1" indent="-285750" defTabSz="711200">
              <a:spcBef>
                <a:spcPct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cs typeface="Segoe UI Semilight" panose="020B0402040204020203" pitchFamily="34" charset="0"/>
              </a:rPr>
              <a:t>За последнее время разработано и выпущено большое число российских продуктов (15+) разной степень функциональности , построенных на базе </a:t>
            </a:r>
            <a:r>
              <a:rPr lang="en-US" sz="1500" dirty="0">
                <a:cs typeface="Segoe UI Semilight" panose="020B0402040204020203" pitchFamily="34" charset="0"/>
              </a:rPr>
              <a:t>Opensource</a:t>
            </a:r>
            <a:r>
              <a:rPr lang="ru-RU" sz="1500" dirty="0">
                <a:cs typeface="Segoe UI Semilight" panose="020B0402040204020203" pitchFamily="34" charset="0"/>
              </a:rPr>
              <a:t> или собственных разработок</a:t>
            </a:r>
            <a:r>
              <a:rPr lang="en-US" sz="1500" dirty="0">
                <a:cs typeface="Segoe UI Semilight" panose="020B0402040204020203" pitchFamily="34" charset="0"/>
              </a:rPr>
              <a:t>. </a:t>
            </a:r>
            <a:endParaRPr lang="ru-RU" sz="1500" dirty="0">
              <a:cs typeface="Segoe UI Semilight" panose="020B04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42A198-6F08-406E-B56D-52FA529AC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951" y="1138829"/>
            <a:ext cx="4596049" cy="459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60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06C2430-EDDD-4661-BD47-4B6822C21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30" y="67551"/>
            <a:ext cx="11621353" cy="1182547"/>
          </a:xfrm>
        </p:spPr>
        <p:txBody>
          <a:bodyPr/>
          <a:lstStyle/>
          <a:p>
            <a:r>
              <a:rPr lang="ru-RU" dirty="0"/>
              <a:t>ОБЗОР РЫНКА ОТЕЧЕСТВЕННЫХ РЕШЕНИЙ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4FDF5A2-6285-4586-9AD0-C900F27DE8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249" y="1097444"/>
            <a:ext cx="811331" cy="37728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56BADB4-7B1C-4040-8E06-663F506E51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166" y="4075565"/>
            <a:ext cx="990516" cy="15889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A4336AC-AF4E-49E2-94CE-8BB4007D7A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940" y="1053435"/>
            <a:ext cx="733660" cy="458909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FDB8A9C5-4B90-4146-BC06-5E27A0669CC4}"/>
              </a:ext>
            </a:extLst>
          </p:cNvPr>
          <p:cNvCxnSpPr>
            <a:cxnSpLocks/>
          </p:cNvCxnSpPr>
          <p:nvPr/>
        </p:nvCxnSpPr>
        <p:spPr>
          <a:xfrm>
            <a:off x="2591456" y="1192332"/>
            <a:ext cx="0" cy="4865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8" descr="oVirt — Википедия">
            <a:extLst>
              <a:ext uri="{FF2B5EF4-FFF2-40B4-BE49-F238E27FC236}">
                <a16:creationId xmlns:a16="http://schemas.microsoft.com/office/drawing/2014/main" id="{55DE815D-3F8C-4929-A732-6B9752637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1744" y="1109521"/>
            <a:ext cx="787601" cy="35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6" descr="OpenStack — Википедия">
            <a:extLst>
              <a:ext uri="{FF2B5EF4-FFF2-40B4-BE49-F238E27FC236}">
                <a16:creationId xmlns:a16="http://schemas.microsoft.com/office/drawing/2014/main" id="{3B91B2E7-02E8-4D3E-B6F1-EA594E252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9628" y="3795012"/>
            <a:ext cx="714987" cy="71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upload.wikimedia.org/wikipedia/commons/thumb/7/...">
            <a:extLst>
              <a:ext uri="{FF2B5EF4-FFF2-40B4-BE49-F238E27FC236}">
                <a16:creationId xmlns:a16="http://schemas.microsoft.com/office/drawing/2014/main" id="{D91B7B33-01F4-4C30-BF8E-FCB19210C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213" y="2399459"/>
            <a:ext cx="1321673" cy="41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>
            <a:extLst>
              <a:ext uri="{FF2B5EF4-FFF2-40B4-BE49-F238E27FC236}">
                <a16:creationId xmlns:a16="http://schemas.microsoft.com/office/drawing/2014/main" id="{CD181A20-C4D5-4318-997D-A6FE0E7AD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76" y="5519644"/>
            <a:ext cx="590235" cy="59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>
            <a:extLst>
              <a:ext uri="{FF2B5EF4-FFF2-40B4-BE49-F238E27FC236}">
                <a16:creationId xmlns:a16="http://schemas.microsoft.com/office/drawing/2014/main" id="{744BB7D8-8CD5-4694-AE9F-D3868BB60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61" y="5788007"/>
            <a:ext cx="403989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8EAD0AC-5381-4C5C-9E90-88C989233A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7611" y="1837116"/>
            <a:ext cx="807091" cy="360015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2BFFA4AE-F831-424F-B1E3-F4D0C043F8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3482" y="1787179"/>
            <a:ext cx="400950" cy="40348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22456A83-A8A8-4B8E-8BDF-EB5F7A1D96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7132" y="4529140"/>
            <a:ext cx="432869" cy="435601"/>
          </a:xfrm>
          <a:prstGeom prst="rect">
            <a:avLst/>
          </a:prstGeom>
        </p:spPr>
      </p:pic>
      <p:pic>
        <p:nvPicPr>
          <p:cNvPr id="83" name="Picture 2" descr="https://spacevm.ru/docs/dev/_assets/common/space_logo.png">
            <a:extLst>
              <a:ext uri="{FF2B5EF4-FFF2-40B4-BE49-F238E27FC236}">
                <a16:creationId xmlns:a16="http://schemas.microsoft.com/office/drawing/2014/main" id="{171680D0-4D7B-4ECE-AD41-8B8ABF6A6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937" y="4554588"/>
            <a:ext cx="798335" cy="37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Файл:Logo Proxmox.svg — Википедия">
            <a:extLst>
              <a:ext uri="{FF2B5EF4-FFF2-40B4-BE49-F238E27FC236}">
                <a16:creationId xmlns:a16="http://schemas.microsoft.com/office/drawing/2014/main" id="{646F7F9D-726B-46A4-8B90-3773F7903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144" y="2648768"/>
            <a:ext cx="1345956" cy="21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47A093E4-8252-414F-85EE-C7576B034C75}"/>
              </a:ext>
            </a:extLst>
          </p:cNvPr>
          <p:cNvCxnSpPr>
            <a:cxnSpLocks/>
          </p:cNvCxnSpPr>
          <p:nvPr/>
        </p:nvCxnSpPr>
        <p:spPr>
          <a:xfrm>
            <a:off x="2588890" y="4435649"/>
            <a:ext cx="7570135" cy="39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E5A849A6-B946-4023-B79A-5E1DF2AC6432}"/>
              </a:ext>
            </a:extLst>
          </p:cNvPr>
          <p:cNvCxnSpPr>
            <a:cxnSpLocks/>
          </p:cNvCxnSpPr>
          <p:nvPr/>
        </p:nvCxnSpPr>
        <p:spPr>
          <a:xfrm>
            <a:off x="1406901" y="5014933"/>
            <a:ext cx="8826357" cy="439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 descr="Xen Project Releases Version 4.18 with New Security, Performance, and  Architecture Enhancements for AI/ML Applications">
            <a:extLst>
              <a:ext uri="{FF2B5EF4-FFF2-40B4-BE49-F238E27FC236}">
                <a16:creationId xmlns:a16="http://schemas.microsoft.com/office/drawing/2014/main" id="{9598667D-13AA-4E72-816A-65F9AD875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11" y="5058910"/>
            <a:ext cx="645598" cy="36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Xen Orchestra ✦ Partners toolbox">
            <a:extLst>
              <a:ext uri="{FF2B5EF4-FFF2-40B4-BE49-F238E27FC236}">
                <a16:creationId xmlns:a16="http://schemas.microsoft.com/office/drawing/2014/main" id="{F1E1DE91-336E-4E39-A833-7067E50BB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622" y="4989840"/>
            <a:ext cx="583849" cy="55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8" name="Прямая соединительная линия 107">
            <a:extLst>
              <a:ext uri="{FF2B5EF4-FFF2-40B4-BE49-F238E27FC236}">
                <a16:creationId xmlns:a16="http://schemas.microsoft.com/office/drawing/2014/main" id="{DCA94194-6FC5-48C8-B934-43C71C9402BB}"/>
              </a:ext>
            </a:extLst>
          </p:cNvPr>
          <p:cNvCxnSpPr>
            <a:cxnSpLocks/>
          </p:cNvCxnSpPr>
          <p:nvPr/>
        </p:nvCxnSpPr>
        <p:spPr>
          <a:xfrm>
            <a:off x="1406901" y="5501469"/>
            <a:ext cx="8826357" cy="518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6A5E9599-5B80-44D7-B851-150CEA5D311D}"/>
              </a:ext>
            </a:extLst>
          </p:cNvPr>
          <p:cNvSpPr/>
          <p:nvPr/>
        </p:nvSpPr>
        <p:spPr>
          <a:xfrm>
            <a:off x="2979391" y="4626084"/>
            <a:ext cx="20731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Вендорская разработка</a:t>
            </a:r>
            <a:endParaRPr lang="ru-RU" sz="1200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3154EDC3-3A4C-4AEC-A1D8-998431185936}"/>
              </a:ext>
            </a:extLst>
          </p:cNvPr>
          <p:cNvSpPr/>
          <p:nvPr/>
        </p:nvSpPr>
        <p:spPr>
          <a:xfrm>
            <a:off x="2979391" y="5662216"/>
            <a:ext cx="20731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Вендорская разработка</a:t>
            </a:r>
            <a:endParaRPr lang="ru-RU" sz="1200" dirty="0"/>
          </a:p>
        </p:txBody>
      </p:sp>
      <p:cxnSp>
        <p:nvCxnSpPr>
          <p:cNvPr id="114" name="Прямая соединительная линия 113">
            <a:extLst>
              <a:ext uri="{FF2B5EF4-FFF2-40B4-BE49-F238E27FC236}">
                <a16:creationId xmlns:a16="http://schemas.microsoft.com/office/drawing/2014/main" id="{BBCB7CEF-52E3-43E8-AB98-FB2604875382}"/>
              </a:ext>
            </a:extLst>
          </p:cNvPr>
          <p:cNvCxnSpPr>
            <a:cxnSpLocks/>
          </p:cNvCxnSpPr>
          <p:nvPr/>
        </p:nvCxnSpPr>
        <p:spPr>
          <a:xfrm>
            <a:off x="5052956" y="1166258"/>
            <a:ext cx="0" cy="4865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Download QEMU Logo in SVG Vector or PNG File Format - Logo.wine">
            <a:extLst>
              <a:ext uri="{FF2B5EF4-FFF2-40B4-BE49-F238E27FC236}">
                <a16:creationId xmlns:a16="http://schemas.microsoft.com/office/drawing/2014/main" id="{0545F437-1B92-4022-B78B-BDB91F2B8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69" y="3303146"/>
            <a:ext cx="966237" cy="64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BB982987-A0A1-46DE-B6A2-AE4A95768D5F}"/>
              </a:ext>
            </a:extLst>
          </p:cNvPr>
          <p:cNvSpPr/>
          <p:nvPr/>
        </p:nvSpPr>
        <p:spPr>
          <a:xfrm>
            <a:off x="1643908" y="2934306"/>
            <a:ext cx="3434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+</a:t>
            </a:r>
            <a:endParaRPr lang="ru-RU" sz="2400" dirty="0"/>
          </a:p>
        </p:txBody>
      </p:sp>
      <p:pic>
        <p:nvPicPr>
          <p:cNvPr id="1042" name="Picture 18" descr="Picture background">
            <a:extLst>
              <a:ext uri="{FF2B5EF4-FFF2-40B4-BE49-F238E27FC236}">
                <a16:creationId xmlns:a16="http://schemas.microsoft.com/office/drawing/2014/main" id="{03B317E2-03C1-4FEE-B33F-2930F2874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063" y="2619578"/>
            <a:ext cx="1015186" cy="38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EEB2F12-979E-443B-A911-2945E8D4CAA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33106" y="1026062"/>
            <a:ext cx="811331" cy="473276"/>
          </a:xfrm>
          <a:prstGeom prst="rect">
            <a:avLst/>
          </a:prstGeom>
        </p:spPr>
      </p:pic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69AB9748-93F5-460E-878B-8706A04A352A}"/>
              </a:ext>
            </a:extLst>
          </p:cNvPr>
          <p:cNvCxnSpPr>
            <a:cxnSpLocks/>
          </p:cNvCxnSpPr>
          <p:nvPr/>
        </p:nvCxnSpPr>
        <p:spPr>
          <a:xfrm>
            <a:off x="2604812" y="3795291"/>
            <a:ext cx="7570135" cy="39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9D6EC436-DEAA-455C-B248-475753B8D8BE}"/>
              </a:ext>
            </a:extLst>
          </p:cNvPr>
          <p:cNvCxnSpPr>
            <a:cxnSpLocks/>
          </p:cNvCxnSpPr>
          <p:nvPr/>
        </p:nvCxnSpPr>
        <p:spPr>
          <a:xfrm>
            <a:off x="2604812" y="3077446"/>
            <a:ext cx="7570135" cy="39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5D566239-4716-470E-A8F0-0EBD41EECE5F}"/>
              </a:ext>
            </a:extLst>
          </p:cNvPr>
          <p:cNvCxnSpPr>
            <a:cxnSpLocks/>
          </p:cNvCxnSpPr>
          <p:nvPr/>
        </p:nvCxnSpPr>
        <p:spPr>
          <a:xfrm>
            <a:off x="2665036" y="2405627"/>
            <a:ext cx="7570135" cy="39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8068C630-B448-4A86-919F-9CD7D5C6BA2F}"/>
              </a:ext>
            </a:extLst>
          </p:cNvPr>
          <p:cNvCxnSpPr>
            <a:cxnSpLocks/>
          </p:cNvCxnSpPr>
          <p:nvPr/>
        </p:nvCxnSpPr>
        <p:spPr>
          <a:xfrm>
            <a:off x="2588890" y="1552984"/>
            <a:ext cx="7570135" cy="39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943058-71BB-4643-B5BB-20B01C2D65D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54625" y="1119231"/>
            <a:ext cx="1094208" cy="315696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E64BB4C8-B85E-4E73-8BCD-070250A7E9C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84403" y="3252275"/>
            <a:ext cx="1174137" cy="3933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86205A-03D5-4561-8286-2D2C5FDF9C4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46905" y="1727349"/>
            <a:ext cx="587181" cy="5871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750C05-0857-44CF-AF73-48F557C2C0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83417" y="1837116"/>
            <a:ext cx="1237129" cy="3556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BBD386-335A-419C-8170-FF04690D88E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66514" y="1757367"/>
            <a:ext cx="1190625" cy="5143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CFE9C4-FD3E-4226-9D8C-0D9956870EA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65363" y="3248784"/>
            <a:ext cx="1380365" cy="3573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7BDD0A-3B29-499C-915D-E618445E720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159261" y="1818125"/>
            <a:ext cx="1344967" cy="37949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D8B2E64-8E2C-43A8-BFA1-08B6B0BB029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231073" y="3260569"/>
            <a:ext cx="1114750" cy="33375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962B03D-D8B6-4850-A54B-ED5D29BCBAC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05398" y="3292843"/>
            <a:ext cx="1282490" cy="38970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1BC385-6CE8-4244-9014-CF9201FB7E5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278041" y="3984705"/>
            <a:ext cx="1172040" cy="33858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3B16B6BB-1E32-4806-B65A-75CD1BFF462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46905" y="2518236"/>
            <a:ext cx="587181" cy="58718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624B8AB-0A45-4FF3-A65B-25E83B14BA3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181194" y="5664254"/>
            <a:ext cx="1211547" cy="3677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2371511-67E7-4D54-899E-92357F5EB88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254054" y="5169290"/>
            <a:ext cx="895350" cy="3429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B2645B0-1DFF-45D9-9638-BC992946D7C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147665" y="4607259"/>
            <a:ext cx="846883" cy="30295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87BEFA9-804D-44E4-B950-54BE31C3DA6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456105" y="4605805"/>
            <a:ext cx="1362075" cy="29527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136980D-6832-47D1-84D9-D4E534C998C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84284" y="4651784"/>
            <a:ext cx="827852" cy="18776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451D90D-7B6E-4AB5-9EE9-D092B4729F2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778240" y="4614235"/>
            <a:ext cx="65722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51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06C2430-EDDD-4661-BD47-4B6822C21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23" y="186709"/>
            <a:ext cx="11621353" cy="1182547"/>
          </a:xfrm>
        </p:spPr>
        <p:txBody>
          <a:bodyPr/>
          <a:lstStyle/>
          <a:p>
            <a:r>
              <a:rPr lang="ru-RU" dirty="0"/>
              <a:t>ПОЧЕМУ ВАЖНА РОЛЬ ИНТЕГРАТОРА</a:t>
            </a:r>
            <a:br>
              <a:rPr lang="ru-RU" dirty="0"/>
            </a:br>
            <a:r>
              <a:rPr lang="ru-RU" dirty="0"/>
              <a:t>Или как сэкономить время на изучении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41919A1E-15D9-4C5E-AC32-8B6B7763F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46235"/>
              </p:ext>
            </p:extLst>
          </p:nvPr>
        </p:nvGraphicFramePr>
        <p:xfrm>
          <a:off x="1096085" y="1269914"/>
          <a:ext cx="10360811" cy="493176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23497">
                  <a:extLst>
                    <a:ext uri="{9D8B030D-6E8A-4147-A177-3AD203B41FA5}">
                      <a16:colId xmlns:a16="http://schemas.microsoft.com/office/drawing/2014/main" val="2610404664"/>
                    </a:ext>
                  </a:extLst>
                </a:gridCol>
                <a:gridCol w="3023497">
                  <a:extLst>
                    <a:ext uri="{9D8B030D-6E8A-4147-A177-3AD203B41FA5}">
                      <a16:colId xmlns:a16="http://schemas.microsoft.com/office/drawing/2014/main" val="968032096"/>
                    </a:ext>
                  </a:extLst>
                </a:gridCol>
                <a:gridCol w="1437939">
                  <a:extLst>
                    <a:ext uri="{9D8B030D-6E8A-4147-A177-3AD203B41FA5}">
                      <a16:colId xmlns:a16="http://schemas.microsoft.com/office/drawing/2014/main" val="2144371059"/>
                    </a:ext>
                  </a:extLst>
                </a:gridCol>
                <a:gridCol w="1437939">
                  <a:extLst>
                    <a:ext uri="{9D8B030D-6E8A-4147-A177-3AD203B41FA5}">
                      <a16:colId xmlns:a16="http://schemas.microsoft.com/office/drawing/2014/main" val="2851854665"/>
                    </a:ext>
                  </a:extLst>
                </a:gridCol>
                <a:gridCol w="1437939">
                  <a:extLst>
                    <a:ext uri="{9D8B030D-6E8A-4147-A177-3AD203B41FA5}">
                      <a16:colId xmlns:a16="http://schemas.microsoft.com/office/drawing/2014/main" val="750917261"/>
                    </a:ext>
                  </a:extLst>
                </a:gridCol>
              </a:tblGrid>
              <a:tr h="54264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Функционал</a:t>
                      </a:r>
                    </a:p>
                  </a:txBody>
                  <a:tcPr anchor="ctr">
                    <a:solidFill>
                      <a:srgbClr val="595F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Пояснение</a:t>
                      </a:r>
                    </a:p>
                  </a:txBody>
                  <a:tcPr anchor="ctr">
                    <a:solidFill>
                      <a:srgbClr val="595F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Вендор 1</a:t>
                      </a:r>
                    </a:p>
                  </a:txBody>
                  <a:tcPr anchor="ctr">
                    <a:solidFill>
                      <a:srgbClr val="595F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Вендор 2</a:t>
                      </a:r>
                    </a:p>
                  </a:txBody>
                  <a:tcPr anchor="ctr">
                    <a:solidFill>
                      <a:srgbClr val="595F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Вендор 3</a:t>
                      </a:r>
                    </a:p>
                  </a:txBody>
                  <a:tcPr anchor="ctr">
                    <a:solidFill>
                      <a:srgbClr val="595F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7016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Сертификация ФСТЭК 4 уровня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Под требования КИИ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80438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Работа с системными контейнерами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Для микро-сервисной архитектуры и разработки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067576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Ресурсные пулы на уровне кластера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Аналог VMware Resource </a:t>
                      </a:r>
                      <a:r>
                        <a:rPr lang="ru-RU" sz="1400" dirty="0" err="1"/>
                        <a:t>Pools</a:t>
                      </a:r>
                      <a:r>
                        <a:rPr lang="ru-RU" sz="1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3042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Автоматический перезапуск ВМ при сбоях, используя </a:t>
                      </a:r>
                      <a:r>
                        <a:rPr lang="ru-RU" sz="1400" dirty="0" err="1"/>
                        <a:t>heartbeat</a:t>
                      </a:r>
                      <a:r>
                        <a:rPr lang="ru-RU" sz="1400" dirty="0"/>
                        <a:t>-сигналы от гостевого агента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Аналог </a:t>
                      </a:r>
                      <a:r>
                        <a:rPr lang="en-US" sz="1400" dirty="0"/>
                        <a:t>vSphere HA VM Monitoring, Hyper-V Guest Failover, </a:t>
                      </a:r>
                      <a:r>
                        <a:rPr lang="ru-RU" sz="1400" dirty="0"/>
                        <a:t>             </a:t>
                      </a:r>
                      <a:r>
                        <a:rPr lang="en-US" sz="1400" dirty="0"/>
                        <a:t>KVM Watchdog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940275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Репликация ВМ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Отказоустойчивость и быстрое восстановление после выхода основной ВМ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410238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Наличие </a:t>
                      </a:r>
                      <a:r>
                        <a:rPr lang="en-US" sz="1400" dirty="0"/>
                        <a:t>SDN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Программно-определяемая сеть для большей гибкости и управляемости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1399645"/>
                  </a:ext>
                </a:extLst>
              </a:tr>
            </a:tbl>
          </a:graphicData>
        </a:graphic>
      </p:graphicFrame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98DA47-6839-44A2-9B2E-D533F73A4C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11" y="2008110"/>
            <a:ext cx="347831" cy="34783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B6B799F-C7A4-4EAA-9C93-2B8BD2FCA1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37" y="3441352"/>
            <a:ext cx="380104" cy="38010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49D221E-485D-45A0-8A70-C0CF52B69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11" y="2767212"/>
            <a:ext cx="347831" cy="34783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A5609D5A-A44C-457D-8D35-0E94924A82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473" y="4147765"/>
            <a:ext cx="380104" cy="38010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162360E-BDAD-4005-9B58-1F38597272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473" y="4854178"/>
            <a:ext cx="380104" cy="38010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164EF54-AECD-4075-8F7D-E552BA92F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37" y="5612790"/>
            <a:ext cx="380104" cy="38010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290CFE8-000B-43D7-AAE4-81E25DD5C2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279" y="4854178"/>
            <a:ext cx="380104" cy="38010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C45770D2-8D70-4435-A7DB-E11C615A0E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279" y="5614072"/>
            <a:ext cx="380104" cy="380104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BB95FC3-C4CA-4BF3-83E9-34720F3252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740" y="1992423"/>
            <a:ext cx="380104" cy="38010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A0C5C65D-5E26-4D90-AB60-49E8B0381F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740" y="2752317"/>
            <a:ext cx="380104" cy="38010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478E904-1A23-4DED-A4EF-FB0CBEB032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420" y="3441352"/>
            <a:ext cx="380104" cy="38010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3DFC48C8-DD2C-4F72-AF6C-5E3C078830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56" y="4163901"/>
            <a:ext cx="347831" cy="3478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2490C8EB-8D32-4AFE-AF35-1708C21C0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142" y="1989126"/>
            <a:ext cx="380104" cy="38010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0598E20-7162-4D26-AEBD-B8A81FD204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142" y="2745713"/>
            <a:ext cx="380104" cy="38010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B7704BE-8777-4A7B-855B-48E822401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258" y="3457488"/>
            <a:ext cx="347831" cy="34783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17F819AC-BB27-4B96-B8DD-715E19657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142" y="4163900"/>
            <a:ext cx="347831" cy="34783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F74808F-CEC6-4B50-B214-C687F3510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085" y="4870312"/>
            <a:ext cx="347831" cy="34783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0E5F252-521E-4E20-B1BF-7CF01D35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084" y="5635262"/>
            <a:ext cx="347831" cy="34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201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SL 2024">
      <a:dk1>
        <a:srgbClr val="2B2E36"/>
      </a:dk1>
      <a:lt1>
        <a:srgbClr val="FFFFFF"/>
      </a:lt1>
      <a:dk2>
        <a:srgbClr val="4A546C"/>
      </a:dk2>
      <a:lt2>
        <a:srgbClr val="F0F2F6"/>
      </a:lt2>
      <a:accent1>
        <a:srgbClr val="A20C33"/>
      </a:accent1>
      <a:accent2>
        <a:srgbClr val="A6A8AB"/>
      </a:accent2>
      <a:accent3>
        <a:srgbClr val="99AAC3"/>
      </a:accent3>
      <a:accent4>
        <a:srgbClr val="CB5574"/>
      </a:accent4>
      <a:accent5>
        <a:srgbClr val="40454E"/>
      </a:accent5>
      <a:accent6>
        <a:srgbClr val="7A2038"/>
      </a:accent6>
      <a:hlink>
        <a:srgbClr val="3C5488"/>
      </a:hlink>
      <a:folHlink>
        <a:srgbClr val="6F3B55"/>
      </a:folHlink>
    </a:clrScheme>
    <a:fontScheme name="SL_Sego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C3A24447-211C-4324-8DFC-6F83F8BF34DA}" vid="{042577A8-31FB-48DA-9DE0-415E726F268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L 2024 10">
      <a:majorFont>
        <a:latin typeface="Unbounde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B410F8C26B14C4EAA9B38807DA7F927" ma:contentTypeVersion="2" ma:contentTypeDescription="Создание документа." ma:contentTypeScope="" ma:versionID="ea1e2ba13e5c3415d4a74e0312e6f143">
  <xsd:schema xmlns:xsd="http://www.w3.org/2001/XMLSchema" xmlns:xs="http://www.w3.org/2001/XMLSchema" xmlns:p="http://schemas.microsoft.com/office/2006/metadata/properties" xmlns:ns2="0e740c83-b2be-408b-a4da-8f0153edd2b6" targetNamespace="http://schemas.microsoft.com/office/2006/metadata/properties" ma:root="true" ma:fieldsID="97444951e4e8b59316b2b6bc402e81bc" ns2:_="">
    <xsd:import namespace="0e740c83-b2be-408b-a4da-8f0153edd2b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740c83-b2be-408b-a4da-8f0153edd2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38C0AE-6007-42A8-B79A-6AE2F3E22F87}">
  <ds:schemaRefs>
    <ds:schemaRef ds:uri="http://www.w3.org/XML/1998/namespace"/>
    <ds:schemaRef ds:uri="0e740c83-b2be-408b-a4da-8f0153edd2b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5E11781-ABB2-4010-A223-2CB99996D3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1A7716-74D6-4D43-A2B5-53C2FC8135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740c83-b2be-408b-a4da-8f0153edd2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Шаблон_СЛ_решения_2025_v2</Template>
  <TotalTime>20736</TotalTime>
  <Words>1255</Words>
  <Application>Microsoft Office PowerPoint</Application>
  <PresentationFormat>Широкоэкранный</PresentationFormat>
  <Paragraphs>288</Paragraphs>
  <Slides>24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Segoe UI</vt:lpstr>
      <vt:lpstr>Segoe UI Semilight</vt:lpstr>
      <vt:lpstr>Wingdings</vt:lpstr>
      <vt:lpstr>Segoe UI Semibold</vt:lpstr>
      <vt:lpstr>Segoe UI Light</vt:lpstr>
      <vt:lpstr>Arial</vt:lpstr>
      <vt:lpstr>Тема Office</vt:lpstr>
      <vt:lpstr>Построение отказоустойчивой виртуализации на базе российских платформ  </vt:lpstr>
      <vt:lpstr>Презентация PowerPoint</vt:lpstr>
      <vt:lpstr>Презентация PowerPoint</vt:lpstr>
      <vt:lpstr>РЕАЛИЗАЦИЯ КОМПЛЕКСНОГО ПРОЕКТА</vt:lpstr>
      <vt:lpstr>СЛОЖНОСТЬ ВЫБОРА </vt:lpstr>
      <vt:lpstr>Презентация PowerPoint</vt:lpstr>
      <vt:lpstr>ТЕКУЩАЯ СИТУАЦИЯ НА НАШЕМ РЫНКЕ ВИРТУАЛИЗАЦИИ</vt:lpstr>
      <vt:lpstr>ОБЗОР РЫНКА ОТЕЧЕСТВЕННЫХ РЕШЕНИЙ</vt:lpstr>
      <vt:lpstr>ПОЧЕМУ ВАЖНА РОЛЬ ИНТЕГРАТОРА Или как сэкономить время на изучении</vt:lpstr>
      <vt:lpstr>ПРИМЕР РЕАЛИЗАЦИИ Серверная виртуализация</vt:lpstr>
      <vt:lpstr>ПРИМЕР РЕАЛИЗАЦИИ Виртуализация рабочих мест (VDI)</vt:lpstr>
      <vt:lpstr>Презентация PowerPoint</vt:lpstr>
      <vt:lpstr>КАРТА РЕШЕНИЙ ДЛЯ ВИРТУАЛИЗАЦИИ </vt:lpstr>
      <vt:lpstr>КОГДА АКТУАЛЬНО?</vt:lpstr>
      <vt:lpstr>САМОСТОЯТЕЛЬНЫЙ ЧЕК-АП</vt:lpstr>
      <vt:lpstr>ВОЗМОЖНОСТИ РЕАЛИЗАЦИИ ПРОЕКТА</vt:lpstr>
      <vt:lpstr>КАЛЬКУЛЯТОР ПРОЕКТА</vt:lpstr>
      <vt:lpstr>Презентация PowerPoint</vt:lpstr>
      <vt:lpstr>КЕЙСЫ РЕАЛИЗАЦИИ Государственный сектор</vt:lpstr>
      <vt:lpstr>КЕЙСЫ РЕАЛИЗАЦИИ Банки и страхование</vt:lpstr>
      <vt:lpstr>КЕЙСЫ РЕАЛИЗАЦИИ Государственный сектор</vt:lpstr>
      <vt:lpstr>КЕЙСЫ РЕАЛИЗАЦИИ Нефтегазовый сектор</vt:lpstr>
      <vt:lpstr>КЕЙСЫ РЕАЛИЗАЦИИ Промышленность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Demidov, Vasiliy</dc:creator>
  <cp:lastModifiedBy>Demidov, Vasiliy</cp:lastModifiedBy>
  <cp:revision>187</cp:revision>
  <dcterms:created xsi:type="dcterms:W3CDTF">2025-07-10T10:43:11Z</dcterms:created>
  <dcterms:modified xsi:type="dcterms:W3CDTF">2025-08-28T06:50:37Z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0x0101006B410F8C26B14C4EAA9B38807DA7F927</vt:lpwstr>
  </property>
</Properties>
</file>